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34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5" r:id="rId23"/>
    <p:sldId id="285" r:id="rId24"/>
    <p:sldId id="286" r:id="rId25"/>
    <p:sldId id="287" r:id="rId26"/>
    <p:sldId id="288" r:id="rId27"/>
    <p:sldId id="290" r:id="rId28"/>
    <p:sldId id="315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256" r:id="rId49"/>
    <p:sldId id="257" r:id="rId50"/>
    <p:sldId id="261" r:id="rId51"/>
    <p:sldId id="259" r:id="rId52"/>
    <p:sldId id="262" r:id="rId53"/>
    <p:sldId id="263" r:id="rId54"/>
    <p:sldId id="264" r:id="rId55"/>
    <p:sldId id="310" r:id="rId56"/>
    <p:sldId id="26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933"/>
    <a:srgbClr val="A5E2EF"/>
    <a:srgbClr val="FFC000"/>
    <a:srgbClr val="FFB54D"/>
    <a:srgbClr val="FFCC4D"/>
    <a:srgbClr val="D88B11"/>
    <a:srgbClr val="FDC90A"/>
    <a:srgbClr val="F5BE11"/>
    <a:srgbClr val="F39C12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9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0" dirty="0">
                <a:latin typeface="Gill Sans"/>
                <a:cs typeface="Gill Sans"/>
              </a:rPr>
              <a:t>UV</a:t>
            </a:r>
            <a:r>
              <a:rPr lang="en-US" b="0" baseline="0" dirty="0">
                <a:latin typeface="Gill Sans"/>
                <a:cs typeface="Gill Sans"/>
              </a:rPr>
              <a:t> Index in Singapore</a:t>
            </a:r>
            <a:endParaRPr lang="en-US" b="0" dirty="0">
              <a:latin typeface="Gill Sans"/>
              <a:cs typeface="Gill Sans"/>
            </a:endParaRPr>
          </a:p>
        </c:rich>
      </c:tx>
      <c:layout>
        <c:manualLayout>
          <c:xMode val="edge"/>
          <c:yMode val="edge"/>
          <c:x val="0.314142181358628"/>
          <c:y val="0.0410095805268859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UVI</c:v>
                </c:pt>
              </c:strCache>
            </c:strRef>
          </c:tx>
          <c:invertIfNegative val="0"/>
          <c:cat>
            <c:strRef>
              <c:f>Sheet1!$A$2:$A$13</c:f>
              <c:strCache>
                <c:ptCount val="12"/>
                <c:pt idx="0">
                  <c:v> 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 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11.0</c:v>
                </c:pt>
                <c:pt idx="1">
                  <c:v>12.0</c:v>
                </c:pt>
                <c:pt idx="2">
                  <c:v>13.0</c:v>
                </c:pt>
                <c:pt idx="3">
                  <c:v>13.0</c:v>
                </c:pt>
                <c:pt idx="4">
                  <c:v>11.0</c:v>
                </c:pt>
                <c:pt idx="5">
                  <c:v>11.0</c:v>
                </c:pt>
                <c:pt idx="6">
                  <c:v>11.0</c:v>
                </c:pt>
                <c:pt idx="7">
                  <c:v>11.0</c:v>
                </c:pt>
                <c:pt idx="8">
                  <c:v>12.0</c:v>
                </c:pt>
                <c:pt idx="9">
                  <c:v>12.0</c:v>
                </c:pt>
                <c:pt idx="10">
                  <c:v>11.0</c:v>
                </c:pt>
                <c:pt idx="11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62B-4940-BA0C-934D48C5E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3168088"/>
        <c:axId val="2053171208"/>
      </c:barChart>
      <c:catAx>
        <c:axId val="2053168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"/>
              </a:defRPr>
            </a:pPr>
            <a:endParaRPr lang="en-US"/>
          </a:p>
        </c:txPr>
        <c:crossAx val="2053171208"/>
        <c:crosses val="autoZero"/>
        <c:auto val="1"/>
        <c:lblAlgn val="ctr"/>
        <c:lblOffset val="100"/>
        <c:noMultiLvlLbl val="0"/>
      </c:catAx>
      <c:valAx>
        <c:axId val="2053171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"/>
              </a:defRPr>
            </a:pPr>
            <a:endParaRPr lang="en-US"/>
          </a:p>
        </c:txPr>
        <c:crossAx val="20531680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title>
      <c:tx>
        <c:rich>
          <a:bodyPr/>
          <a:lstStyle/>
          <a:p>
            <a:pPr>
              <a:defRPr>
                <a:latin typeface="Gill Sans"/>
              </a:defRPr>
            </a:pPr>
            <a:r>
              <a:rPr lang="en-US" sz="2400" b="0" dirty="0">
                <a:latin typeface="Gill Sans"/>
              </a:rPr>
              <a:t>Cases of Skin </a:t>
            </a:r>
            <a:r>
              <a:rPr lang="en-US" altLang="zh-CN" sz="2400" b="0" dirty="0">
                <a:latin typeface="Gill Sans"/>
              </a:rPr>
              <a:t>C</a:t>
            </a:r>
            <a:r>
              <a:rPr lang="en-US" sz="2400" b="0" dirty="0">
                <a:latin typeface="Gill Sans"/>
              </a:rPr>
              <a:t>ancer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Cases of Skin cancer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2003-2007</c:v>
                </c:pt>
                <c:pt idx="1">
                  <c:v>2009-2013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18000.0</c:v>
                </c:pt>
                <c:pt idx="1">
                  <c:v>30000.0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CC5-494E-90D4-ED9114D93C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3054040"/>
        <c:axId val="2143047720"/>
      </c:barChart>
      <c:catAx>
        <c:axId val="2143054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"/>
              </a:defRPr>
            </a:pPr>
            <a:endParaRPr lang="en-US"/>
          </a:p>
        </c:txPr>
        <c:crossAx val="2143047720"/>
        <c:crossesAt val="0.0"/>
        <c:auto val="1"/>
        <c:lblAlgn val="ctr"/>
        <c:lblOffset val="100"/>
        <c:noMultiLvlLbl val="0"/>
      </c:catAx>
      <c:valAx>
        <c:axId val="2143047720"/>
        <c:scaling>
          <c:orientation val="minMax"/>
          <c:max val="3500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"/>
              </a:defRPr>
            </a:pPr>
            <a:endParaRPr lang="en-US"/>
          </a:p>
        </c:txPr>
        <c:crossAx val="2143054040"/>
        <c:crosses val="autoZero"/>
        <c:crossBetween val="between"/>
        <c:majorUnit val="10000.0"/>
        <c:minorUnit val="1.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B4D2F-2165-4A4B-8580-4ABD73633307}" type="doc">
      <dgm:prSet loTypeId="urn:microsoft.com/office/officeart/2008/layout/RadialCluster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A5430CB-F76F-404D-89A1-6FFBEBBAB7C2}">
      <dgm:prSet phldrT="[Text]" custT="1"/>
      <dgm:spPr/>
      <dgm:t>
        <a:bodyPr/>
        <a:lstStyle/>
        <a:p>
          <a:r>
            <a:rPr lang="en-US" sz="2800" dirty="0" err="1" smtClean="0">
              <a:solidFill>
                <a:srgbClr val="000000"/>
              </a:solidFill>
              <a:latin typeface="Gill Sans MT"/>
              <a:cs typeface="Helvetica Neue"/>
            </a:rPr>
            <a:t>SunProtectionNow</a:t>
          </a:r>
          <a:r>
            <a:rPr lang="en-US" sz="2800" dirty="0" smtClean="0">
              <a:solidFill>
                <a:srgbClr val="000000"/>
              </a:solidFill>
              <a:latin typeface="Gill Sans MT"/>
              <a:cs typeface="Helvetica Neue"/>
            </a:rPr>
            <a:t>!</a:t>
          </a:r>
          <a:endParaRPr lang="en-US" sz="3000" dirty="0">
            <a:solidFill>
              <a:srgbClr val="000000"/>
            </a:solidFill>
            <a:latin typeface="Gill Sans MT"/>
            <a:cs typeface="Helvetica Neue"/>
          </a:endParaRPr>
        </a:p>
      </dgm:t>
    </dgm:pt>
    <dgm:pt modelId="{961A4409-E5F2-9A4F-815C-E267470C2BC9}" type="parTrans" cxnId="{05A64562-2CE7-BB40-A17E-4ABC4C75207A}">
      <dgm:prSet/>
      <dgm:spPr/>
      <dgm:t>
        <a:bodyPr/>
        <a:lstStyle/>
        <a:p>
          <a:endParaRPr lang="en-US"/>
        </a:p>
      </dgm:t>
    </dgm:pt>
    <dgm:pt modelId="{312DC8B9-77C2-384B-AD13-2EA339D09244}" type="sibTrans" cxnId="{05A64562-2CE7-BB40-A17E-4ABC4C75207A}">
      <dgm:prSet/>
      <dgm:spPr/>
      <dgm:t>
        <a:bodyPr/>
        <a:lstStyle/>
        <a:p>
          <a:endParaRPr lang="en-US"/>
        </a:p>
      </dgm:t>
    </dgm:pt>
    <dgm:pt modelId="{5D9ECB45-5C65-304F-9E9E-26D278B66FA9}">
      <dgm:prSet phldrT="[Text]" custT="1"/>
      <dgm:spPr/>
      <dgm:t>
        <a:bodyPr/>
        <a:lstStyle/>
        <a:p>
          <a:r>
            <a:rPr lang="en-US" sz="2800" dirty="0" smtClean="0">
              <a:solidFill>
                <a:srgbClr val="000000"/>
              </a:solidFill>
              <a:latin typeface="Gill Sans MT"/>
              <a:cs typeface="Helvetica Neue"/>
            </a:rPr>
            <a:t>Apathy</a:t>
          </a:r>
          <a:endParaRPr lang="en-US" sz="2800" dirty="0">
            <a:solidFill>
              <a:srgbClr val="000000"/>
            </a:solidFill>
            <a:latin typeface="Gill Sans MT"/>
            <a:cs typeface="Helvetica Neue"/>
          </a:endParaRPr>
        </a:p>
      </dgm:t>
    </dgm:pt>
    <dgm:pt modelId="{6C4D36B3-36BA-644C-8C28-C5BF2CB4C255}" type="parTrans" cxnId="{552EB0F5-23F1-0B4D-BF22-B727BBEF7AB3}">
      <dgm:prSet/>
      <dgm:spPr/>
      <dgm:t>
        <a:bodyPr/>
        <a:lstStyle/>
        <a:p>
          <a:endParaRPr lang="en-US"/>
        </a:p>
      </dgm:t>
    </dgm:pt>
    <dgm:pt modelId="{13ECEB07-1AB2-2342-BB54-7E377A84F0A6}" type="sibTrans" cxnId="{552EB0F5-23F1-0B4D-BF22-B727BBEF7AB3}">
      <dgm:prSet/>
      <dgm:spPr/>
      <dgm:t>
        <a:bodyPr/>
        <a:lstStyle/>
        <a:p>
          <a:endParaRPr lang="en-US"/>
        </a:p>
      </dgm:t>
    </dgm:pt>
    <dgm:pt modelId="{25AC7D2B-6D07-594B-8ACF-47504E9EDA6E}">
      <dgm:prSet phldrT="[Text]" custT="1"/>
      <dgm:spPr/>
      <dgm:t>
        <a:bodyPr/>
        <a:lstStyle/>
        <a:p>
          <a:r>
            <a:rPr lang="en-US" sz="2800" dirty="0" smtClean="0">
              <a:solidFill>
                <a:srgbClr val="000000"/>
              </a:solidFill>
              <a:latin typeface="Gill Sans MT"/>
              <a:cs typeface="Helvetica Neue"/>
            </a:rPr>
            <a:t>School-based Activity</a:t>
          </a:r>
          <a:endParaRPr lang="en-US" sz="2800" dirty="0">
            <a:solidFill>
              <a:srgbClr val="000000"/>
            </a:solidFill>
            <a:latin typeface="Gill Sans MT"/>
            <a:cs typeface="Helvetica Neue"/>
          </a:endParaRPr>
        </a:p>
      </dgm:t>
    </dgm:pt>
    <dgm:pt modelId="{14329825-8BAC-0A41-977E-7C422707E96D}" type="parTrans" cxnId="{4CE3BAA2-62A9-F44D-9A0C-80374CC0B876}">
      <dgm:prSet/>
      <dgm:spPr/>
      <dgm:t>
        <a:bodyPr/>
        <a:lstStyle/>
        <a:p>
          <a:endParaRPr lang="en-US"/>
        </a:p>
      </dgm:t>
    </dgm:pt>
    <dgm:pt modelId="{68ABD409-C166-684C-8DDD-A7518AB96DE6}" type="sibTrans" cxnId="{4CE3BAA2-62A9-F44D-9A0C-80374CC0B876}">
      <dgm:prSet/>
      <dgm:spPr/>
      <dgm:t>
        <a:bodyPr/>
        <a:lstStyle/>
        <a:p>
          <a:endParaRPr lang="en-US"/>
        </a:p>
      </dgm:t>
    </dgm:pt>
    <dgm:pt modelId="{38F2DB18-F6A6-BF4A-AC9F-DA53C4629C79}">
      <dgm:prSet phldrT="[Text]" custT="1"/>
      <dgm:spPr/>
      <dgm:t>
        <a:bodyPr/>
        <a:lstStyle/>
        <a:p>
          <a:r>
            <a:rPr lang="en-US" sz="2800" dirty="0" smtClean="0">
              <a:solidFill>
                <a:srgbClr val="000000"/>
              </a:solidFill>
              <a:latin typeface="Gill Sans MT"/>
              <a:cs typeface="Helvetica Neue"/>
            </a:rPr>
            <a:t>Social Media Campaign</a:t>
          </a:r>
          <a:endParaRPr lang="en-US" sz="2800" dirty="0">
            <a:solidFill>
              <a:srgbClr val="000000"/>
            </a:solidFill>
            <a:latin typeface="Gill Sans MT"/>
            <a:cs typeface="Helvetica Neue"/>
          </a:endParaRPr>
        </a:p>
      </dgm:t>
    </dgm:pt>
    <dgm:pt modelId="{E68DC246-D993-8E45-B2B7-290029AA52F0}" type="parTrans" cxnId="{B5F56001-2528-2F44-A2A6-789415D2F309}">
      <dgm:prSet/>
      <dgm:spPr/>
      <dgm:t>
        <a:bodyPr/>
        <a:lstStyle/>
        <a:p>
          <a:endParaRPr lang="en-US"/>
        </a:p>
      </dgm:t>
    </dgm:pt>
    <dgm:pt modelId="{64CAC770-4914-7D4D-9547-380E5B391C9F}" type="sibTrans" cxnId="{B5F56001-2528-2F44-A2A6-789415D2F309}">
      <dgm:prSet/>
      <dgm:spPr/>
      <dgm:t>
        <a:bodyPr/>
        <a:lstStyle/>
        <a:p>
          <a:endParaRPr lang="en-US"/>
        </a:p>
      </dgm:t>
    </dgm:pt>
    <dgm:pt modelId="{DD59A908-B16F-FF44-84FB-4B66DEABD417}" type="pres">
      <dgm:prSet presAssocID="{808B4D2F-2165-4A4B-8580-4ABD7363330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1BD3589-7007-EA4E-8C69-5398F7CCDBC8}" type="pres">
      <dgm:prSet presAssocID="{3A5430CB-F76F-404D-89A1-6FFBEBBAB7C2}" presName="singleCycle" presStyleCnt="0"/>
      <dgm:spPr/>
      <dgm:t>
        <a:bodyPr/>
        <a:lstStyle/>
        <a:p>
          <a:endParaRPr lang="en-US"/>
        </a:p>
      </dgm:t>
    </dgm:pt>
    <dgm:pt modelId="{F6A9019F-D1E8-BD4B-88A7-9579AD14C629}" type="pres">
      <dgm:prSet presAssocID="{3A5430CB-F76F-404D-89A1-6FFBEBBAB7C2}" presName="singleCenter" presStyleLbl="node1" presStyleIdx="0" presStyleCnt="4" custScaleX="266147" custScaleY="49911" custLinFactNeighborX="364" custLinFactNeighborY="-18563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8A54D40C-734B-064F-A235-A3C394254D5D}" type="pres">
      <dgm:prSet presAssocID="{6C4D36B3-36BA-644C-8C28-C5BF2CB4C255}" presName="Name56" presStyleLbl="parChTrans1D2" presStyleIdx="0" presStyleCnt="3"/>
      <dgm:spPr/>
      <dgm:t>
        <a:bodyPr/>
        <a:lstStyle/>
        <a:p>
          <a:endParaRPr lang="en-US"/>
        </a:p>
      </dgm:t>
    </dgm:pt>
    <dgm:pt modelId="{950EF145-116C-1E42-AE97-BFAAD6864978}" type="pres">
      <dgm:prSet presAssocID="{5D9ECB45-5C65-304F-9E9E-26D278B66FA9}" presName="text0" presStyleLbl="node1" presStyleIdx="1" presStyleCnt="4" custScaleX="234736" custScaleY="65054" custRadScaleRad="102184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D6503-3EC4-454D-B564-A012C4733E66}" type="pres">
      <dgm:prSet presAssocID="{14329825-8BAC-0A41-977E-7C422707E96D}" presName="Name56" presStyleLbl="parChTrans1D2" presStyleIdx="1" presStyleCnt="3"/>
      <dgm:spPr/>
      <dgm:t>
        <a:bodyPr/>
        <a:lstStyle/>
        <a:p>
          <a:endParaRPr lang="en-US"/>
        </a:p>
      </dgm:t>
    </dgm:pt>
    <dgm:pt modelId="{1FDED4DA-54C8-5245-90A9-EEFDCBD8B2BF}" type="pres">
      <dgm:prSet presAssocID="{25AC7D2B-6D07-594B-8ACF-47504E9EDA6E}" presName="text0" presStyleLbl="node1" presStyleIdx="2" presStyleCnt="4" custScaleX="336750" custScaleY="113567" custRadScaleRad="94057" custRadScaleInc="-201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5B9F0-94DA-1840-A7B2-DDDD7559AA42}" type="pres">
      <dgm:prSet presAssocID="{E68DC246-D993-8E45-B2B7-290029AA52F0}" presName="Name56" presStyleLbl="parChTrans1D2" presStyleIdx="2" presStyleCnt="3"/>
      <dgm:spPr/>
      <dgm:t>
        <a:bodyPr/>
        <a:lstStyle/>
        <a:p>
          <a:endParaRPr lang="en-US"/>
        </a:p>
      </dgm:t>
    </dgm:pt>
    <dgm:pt modelId="{8ADC67C9-1F0A-734B-9EC4-480408787062}" type="pres">
      <dgm:prSet presAssocID="{38F2DB18-F6A6-BF4A-AC9F-DA53C4629C79}" presName="text0" presStyleLbl="node1" presStyleIdx="3" presStyleCnt="4" custScaleX="336876" custScaleY="110885" custRadScaleRad="83561" custRadScaleInc="171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7D0A4F-A71E-2E45-857C-35A8A45DC59B}" type="presOf" srcId="{38F2DB18-F6A6-BF4A-AC9F-DA53C4629C79}" destId="{8ADC67C9-1F0A-734B-9EC4-480408787062}" srcOrd="0" destOrd="0" presId="urn:microsoft.com/office/officeart/2008/layout/RadialCluster"/>
    <dgm:cxn modelId="{4CE3BAA2-62A9-F44D-9A0C-80374CC0B876}" srcId="{3A5430CB-F76F-404D-89A1-6FFBEBBAB7C2}" destId="{25AC7D2B-6D07-594B-8ACF-47504E9EDA6E}" srcOrd="1" destOrd="0" parTransId="{14329825-8BAC-0A41-977E-7C422707E96D}" sibTransId="{68ABD409-C166-684C-8DDD-A7518AB96DE6}"/>
    <dgm:cxn modelId="{EA950A6B-7814-0B47-982C-4AD7480E686E}" type="presOf" srcId="{5D9ECB45-5C65-304F-9E9E-26D278B66FA9}" destId="{950EF145-116C-1E42-AE97-BFAAD6864978}" srcOrd="0" destOrd="0" presId="urn:microsoft.com/office/officeart/2008/layout/RadialCluster"/>
    <dgm:cxn modelId="{227CE5D2-129C-B64C-BF6A-958FF3E96487}" type="presOf" srcId="{E68DC246-D993-8E45-B2B7-290029AA52F0}" destId="{B3D5B9F0-94DA-1840-A7B2-DDDD7559AA42}" srcOrd="0" destOrd="0" presId="urn:microsoft.com/office/officeart/2008/layout/RadialCluster"/>
    <dgm:cxn modelId="{C00DBC79-218F-CC48-83B4-54BC385439A3}" type="presOf" srcId="{6C4D36B3-36BA-644C-8C28-C5BF2CB4C255}" destId="{8A54D40C-734B-064F-A235-A3C394254D5D}" srcOrd="0" destOrd="0" presId="urn:microsoft.com/office/officeart/2008/layout/RadialCluster"/>
    <dgm:cxn modelId="{05A64562-2CE7-BB40-A17E-4ABC4C75207A}" srcId="{808B4D2F-2165-4A4B-8580-4ABD73633307}" destId="{3A5430CB-F76F-404D-89A1-6FFBEBBAB7C2}" srcOrd="0" destOrd="0" parTransId="{961A4409-E5F2-9A4F-815C-E267470C2BC9}" sibTransId="{312DC8B9-77C2-384B-AD13-2EA339D09244}"/>
    <dgm:cxn modelId="{24E19F79-D1DB-ED4C-973F-B253DDAE0326}" type="presOf" srcId="{808B4D2F-2165-4A4B-8580-4ABD73633307}" destId="{DD59A908-B16F-FF44-84FB-4B66DEABD417}" srcOrd="0" destOrd="0" presId="urn:microsoft.com/office/officeart/2008/layout/RadialCluster"/>
    <dgm:cxn modelId="{B5F56001-2528-2F44-A2A6-789415D2F309}" srcId="{3A5430CB-F76F-404D-89A1-6FFBEBBAB7C2}" destId="{38F2DB18-F6A6-BF4A-AC9F-DA53C4629C79}" srcOrd="2" destOrd="0" parTransId="{E68DC246-D993-8E45-B2B7-290029AA52F0}" sibTransId="{64CAC770-4914-7D4D-9547-380E5B391C9F}"/>
    <dgm:cxn modelId="{EFAB960A-2FC9-104B-9136-82E2B86C1088}" type="presOf" srcId="{3A5430CB-F76F-404D-89A1-6FFBEBBAB7C2}" destId="{F6A9019F-D1E8-BD4B-88A7-9579AD14C629}" srcOrd="0" destOrd="0" presId="urn:microsoft.com/office/officeart/2008/layout/RadialCluster"/>
    <dgm:cxn modelId="{62697E09-5EB1-184F-80E0-198BD222C8FE}" type="presOf" srcId="{25AC7D2B-6D07-594B-8ACF-47504E9EDA6E}" destId="{1FDED4DA-54C8-5245-90A9-EEFDCBD8B2BF}" srcOrd="0" destOrd="0" presId="urn:microsoft.com/office/officeart/2008/layout/RadialCluster"/>
    <dgm:cxn modelId="{A89F9ECB-7AF3-A74A-A291-3ABB270CF6E2}" type="presOf" srcId="{14329825-8BAC-0A41-977E-7C422707E96D}" destId="{5BCD6503-3EC4-454D-B564-A012C4733E66}" srcOrd="0" destOrd="0" presId="urn:microsoft.com/office/officeart/2008/layout/RadialCluster"/>
    <dgm:cxn modelId="{552EB0F5-23F1-0B4D-BF22-B727BBEF7AB3}" srcId="{3A5430CB-F76F-404D-89A1-6FFBEBBAB7C2}" destId="{5D9ECB45-5C65-304F-9E9E-26D278B66FA9}" srcOrd="0" destOrd="0" parTransId="{6C4D36B3-36BA-644C-8C28-C5BF2CB4C255}" sibTransId="{13ECEB07-1AB2-2342-BB54-7E377A84F0A6}"/>
    <dgm:cxn modelId="{65DDD995-F3F4-1043-967F-A59CE8FA5C40}" type="presParOf" srcId="{DD59A908-B16F-FF44-84FB-4B66DEABD417}" destId="{61BD3589-7007-EA4E-8C69-5398F7CCDBC8}" srcOrd="0" destOrd="0" presId="urn:microsoft.com/office/officeart/2008/layout/RadialCluster"/>
    <dgm:cxn modelId="{29A602D7-3A16-F14A-BA82-6896FC26591E}" type="presParOf" srcId="{61BD3589-7007-EA4E-8C69-5398F7CCDBC8}" destId="{F6A9019F-D1E8-BD4B-88A7-9579AD14C629}" srcOrd="0" destOrd="0" presId="urn:microsoft.com/office/officeart/2008/layout/RadialCluster"/>
    <dgm:cxn modelId="{984B1478-A0A2-BE4A-B57B-DFE5C3268FF0}" type="presParOf" srcId="{61BD3589-7007-EA4E-8C69-5398F7CCDBC8}" destId="{8A54D40C-734B-064F-A235-A3C394254D5D}" srcOrd="1" destOrd="0" presId="urn:microsoft.com/office/officeart/2008/layout/RadialCluster"/>
    <dgm:cxn modelId="{E32B9632-E6B0-4640-ADE2-030CB15638E2}" type="presParOf" srcId="{61BD3589-7007-EA4E-8C69-5398F7CCDBC8}" destId="{950EF145-116C-1E42-AE97-BFAAD6864978}" srcOrd="2" destOrd="0" presId="urn:microsoft.com/office/officeart/2008/layout/RadialCluster"/>
    <dgm:cxn modelId="{D082DAA6-5565-CE46-A9A1-8E8B24199BA6}" type="presParOf" srcId="{61BD3589-7007-EA4E-8C69-5398F7CCDBC8}" destId="{5BCD6503-3EC4-454D-B564-A012C4733E66}" srcOrd="3" destOrd="0" presId="urn:microsoft.com/office/officeart/2008/layout/RadialCluster"/>
    <dgm:cxn modelId="{C4EA18CB-411D-DD49-B822-1092A496775B}" type="presParOf" srcId="{61BD3589-7007-EA4E-8C69-5398F7CCDBC8}" destId="{1FDED4DA-54C8-5245-90A9-EEFDCBD8B2BF}" srcOrd="4" destOrd="0" presId="urn:microsoft.com/office/officeart/2008/layout/RadialCluster"/>
    <dgm:cxn modelId="{7EF97F31-E72C-B54D-94BB-079C57BE84C0}" type="presParOf" srcId="{61BD3589-7007-EA4E-8C69-5398F7CCDBC8}" destId="{B3D5B9F0-94DA-1840-A7B2-DDDD7559AA42}" srcOrd="5" destOrd="0" presId="urn:microsoft.com/office/officeart/2008/layout/RadialCluster"/>
    <dgm:cxn modelId="{F4CA88C4-77B1-464D-9D78-5DD3311955D9}" type="presParOf" srcId="{61BD3589-7007-EA4E-8C69-5398F7CCDBC8}" destId="{8ADC67C9-1F0A-734B-9EC4-48040878706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7EB724-63A6-4044-8BBE-63407B68080B}" type="doc">
      <dgm:prSet loTypeId="urn:microsoft.com/office/officeart/2008/layout/RadialCluster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8C4127C-FFC3-2142-8784-F0606A042810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  <a:latin typeface="Gill Sans MT"/>
              <a:cs typeface="Helvetica Neue"/>
            </a:rPr>
            <a:t>Social Media Campaign</a:t>
          </a:r>
          <a:r>
            <a:rPr lang="en-US" dirty="0" smtClean="0">
              <a:solidFill>
                <a:srgbClr val="000000"/>
              </a:solidFill>
              <a:latin typeface="Gill Sans MT"/>
            </a:rPr>
            <a:t> </a:t>
          </a:r>
          <a:endParaRPr lang="en-US" sz="3000" dirty="0">
            <a:solidFill>
              <a:srgbClr val="000000"/>
            </a:solidFill>
            <a:latin typeface="Gill Sans MT"/>
            <a:cs typeface="Helvetica Neue"/>
          </a:endParaRPr>
        </a:p>
      </dgm:t>
    </dgm:pt>
    <dgm:pt modelId="{A4C0389C-8DD2-FA4C-BD2C-BA59004D0D3C}" type="parTrans" cxnId="{F9A01ACE-DE6C-A942-B314-EC627161C06A}">
      <dgm:prSet/>
      <dgm:spPr/>
      <dgm:t>
        <a:bodyPr/>
        <a:lstStyle/>
        <a:p>
          <a:endParaRPr lang="en-US"/>
        </a:p>
      </dgm:t>
    </dgm:pt>
    <dgm:pt modelId="{9F254A61-4561-C447-9D8C-67283895A52A}" type="sibTrans" cxnId="{F9A01ACE-DE6C-A942-B314-EC627161C06A}">
      <dgm:prSet/>
      <dgm:spPr/>
      <dgm:t>
        <a:bodyPr/>
        <a:lstStyle/>
        <a:p>
          <a:endParaRPr lang="en-US"/>
        </a:p>
      </dgm:t>
    </dgm:pt>
    <dgm:pt modelId="{A7F26E3E-C9EE-2640-A10E-210497D80BAB}">
      <dgm:prSet phldrT="[Text]" custT="1"/>
      <dgm:spPr/>
      <dgm:t>
        <a:bodyPr/>
        <a:lstStyle/>
        <a:p>
          <a:r>
            <a:rPr lang="en-US" sz="2800" dirty="0" smtClean="0">
              <a:solidFill>
                <a:srgbClr val="000000"/>
              </a:solidFill>
              <a:latin typeface="Gill Sans MT"/>
              <a:cs typeface="Helvetica Neue"/>
            </a:rPr>
            <a:t>Empathy</a:t>
          </a:r>
          <a:endParaRPr lang="en-US" sz="2800" dirty="0">
            <a:solidFill>
              <a:srgbClr val="000000"/>
            </a:solidFill>
            <a:latin typeface="Gill Sans MT"/>
            <a:cs typeface="Helvetica Neue"/>
          </a:endParaRPr>
        </a:p>
      </dgm:t>
    </dgm:pt>
    <dgm:pt modelId="{4BD2FEE7-9A8A-9B4F-B5CB-0C37962F5114}" type="parTrans" cxnId="{5987A7B3-E2D1-8945-AB0E-8624A0A3B0A8}">
      <dgm:prSet/>
      <dgm:spPr/>
      <dgm:t>
        <a:bodyPr/>
        <a:lstStyle/>
        <a:p>
          <a:endParaRPr lang="en-US"/>
        </a:p>
      </dgm:t>
    </dgm:pt>
    <dgm:pt modelId="{AC4656BD-2B5E-6E43-AE95-38AC202463BB}" type="sibTrans" cxnId="{5987A7B3-E2D1-8945-AB0E-8624A0A3B0A8}">
      <dgm:prSet/>
      <dgm:spPr/>
      <dgm:t>
        <a:bodyPr/>
        <a:lstStyle/>
        <a:p>
          <a:endParaRPr lang="en-US"/>
        </a:p>
      </dgm:t>
    </dgm:pt>
    <dgm:pt modelId="{B282C79E-968E-E449-B515-472CE7EACF48}">
      <dgm:prSet phldrT="[Text]" custT="1"/>
      <dgm:spPr/>
      <dgm:t>
        <a:bodyPr/>
        <a:lstStyle/>
        <a:p>
          <a:r>
            <a:rPr lang="en-US" sz="2800" dirty="0" smtClean="0">
              <a:solidFill>
                <a:srgbClr val="000000"/>
              </a:solidFill>
              <a:latin typeface="Gill Sans MT"/>
              <a:cs typeface="Helvetica Neue"/>
            </a:rPr>
            <a:t>Fear</a:t>
          </a:r>
          <a:endParaRPr lang="en-US" sz="2800" dirty="0">
            <a:solidFill>
              <a:srgbClr val="000000"/>
            </a:solidFill>
            <a:latin typeface="Gill Sans MT"/>
            <a:cs typeface="Helvetica Neue"/>
          </a:endParaRPr>
        </a:p>
      </dgm:t>
    </dgm:pt>
    <dgm:pt modelId="{55E901EE-528E-6B44-9B8D-75311E9A5B02}" type="parTrans" cxnId="{1D5CCE90-F3AF-1A42-972D-76B01C925F19}">
      <dgm:prSet/>
      <dgm:spPr/>
      <dgm:t>
        <a:bodyPr/>
        <a:lstStyle/>
        <a:p>
          <a:endParaRPr lang="en-US"/>
        </a:p>
      </dgm:t>
    </dgm:pt>
    <dgm:pt modelId="{9AE07575-7088-9142-AF21-BB937D551E47}" type="sibTrans" cxnId="{1D5CCE90-F3AF-1A42-972D-76B01C925F19}">
      <dgm:prSet/>
      <dgm:spPr/>
      <dgm:t>
        <a:bodyPr/>
        <a:lstStyle/>
        <a:p>
          <a:endParaRPr lang="en-US"/>
        </a:p>
      </dgm:t>
    </dgm:pt>
    <dgm:pt modelId="{FD25DDD5-3A96-3D49-ABA4-C8B3C1DAF4CA}" type="pres">
      <dgm:prSet presAssocID="{5F7EB724-63A6-4044-8BBE-63407B68080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F738A18-69FE-6446-8020-8A84CBA0B0B9}" type="pres">
      <dgm:prSet presAssocID="{C8C4127C-FFC3-2142-8784-F0606A042810}" presName="singleCycle" presStyleCnt="0"/>
      <dgm:spPr/>
      <dgm:t>
        <a:bodyPr/>
        <a:lstStyle/>
        <a:p>
          <a:endParaRPr lang="en-US"/>
        </a:p>
      </dgm:t>
    </dgm:pt>
    <dgm:pt modelId="{70342511-B7A1-D646-8EA2-7D8C203EDA83}" type="pres">
      <dgm:prSet presAssocID="{C8C4127C-FFC3-2142-8784-F0606A042810}" presName="singleCenter" presStyleLbl="node1" presStyleIdx="0" presStyleCnt="3" custScaleX="243770" custScaleY="72154" custLinFactNeighborX="691" custLinFactNeighborY="-29265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D627D770-DD9B-7844-8226-357AB86BD9A8}" type="pres">
      <dgm:prSet presAssocID="{4BD2FEE7-9A8A-9B4F-B5CB-0C37962F5114}" presName="Name56" presStyleLbl="parChTrans1D2" presStyleIdx="0" presStyleCnt="2"/>
      <dgm:spPr/>
      <dgm:t>
        <a:bodyPr/>
        <a:lstStyle/>
        <a:p>
          <a:endParaRPr lang="en-US"/>
        </a:p>
      </dgm:t>
    </dgm:pt>
    <dgm:pt modelId="{9DFE9528-4AD1-684D-84BA-906635096E36}" type="pres">
      <dgm:prSet presAssocID="{A7F26E3E-C9EE-2640-A10E-210497D80BAB}" presName="text0" presStyleLbl="node1" presStyleIdx="1" presStyleCnt="3" custScaleX="356553" custScaleY="110449" custRadScaleRad="123628" custRadScaleInc="-137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5FE61-29B5-AD4A-81E4-BF5EDD28C9E1}" type="pres">
      <dgm:prSet presAssocID="{55E901EE-528E-6B44-9B8D-75311E9A5B02}" presName="Name56" presStyleLbl="parChTrans1D2" presStyleIdx="1" presStyleCnt="2"/>
      <dgm:spPr/>
      <dgm:t>
        <a:bodyPr/>
        <a:lstStyle/>
        <a:p>
          <a:endParaRPr lang="en-US"/>
        </a:p>
      </dgm:t>
    </dgm:pt>
    <dgm:pt modelId="{124C653C-5EC3-6144-A8C1-4B819B421D8F}" type="pres">
      <dgm:prSet presAssocID="{B282C79E-968E-E449-B515-472CE7EACF48}" presName="text0" presStyleLbl="node1" presStyleIdx="2" presStyleCnt="3" custScaleX="356547" custScaleY="106216" custRadScaleRad="134957" custRadScaleInc="-675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78EBE-B5F7-E844-9354-25F7B1B4F073}" type="presOf" srcId="{4BD2FEE7-9A8A-9B4F-B5CB-0C37962F5114}" destId="{D627D770-DD9B-7844-8226-357AB86BD9A8}" srcOrd="0" destOrd="0" presId="urn:microsoft.com/office/officeart/2008/layout/RadialCluster"/>
    <dgm:cxn modelId="{5987A7B3-E2D1-8945-AB0E-8624A0A3B0A8}" srcId="{C8C4127C-FFC3-2142-8784-F0606A042810}" destId="{A7F26E3E-C9EE-2640-A10E-210497D80BAB}" srcOrd="0" destOrd="0" parTransId="{4BD2FEE7-9A8A-9B4F-B5CB-0C37962F5114}" sibTransId="{AC4656BD-2B5E-6E43-AE95-38AC202463BB}"/>
    <dgm:cxn modelId="{20EF185C-9894-604C-94F6-1C1162AFECAB}" type="presOf" srcId="{C8C4127C-FFC3-2142-8784-F0606A042810}" destId="{70342511-B7A1-D646-8EA2-7D8C203EDA83}" srcOrd="0" destOrd="0" presId="urn:microsoft.com/office/officeart/2008/layout/RadialCluster"/>
    <dgm:cxn modelId="{66C99DA3-EFA0-1F4A-B23C-2813233015C8}" type="presOf" srcId="{B282C79E-968E-E449-B515-472CE7EACF48}" destId="{124C653C-5EC3-6144-A8C1-4B819B421D8F}" srcOrd="0" destOrd="0" presId="urn:microsoft.com/office/officeart/2008/layout/RadialCluster"/>
    <dgm:cxn modelId="{2C7442D4-1818-7C4E-8FB1-64B1D22E2570}" type="presOf" srcId="{A7F26E3E-C9EE-2640-A10E-210497D80BAB}" destId="{9DFE9528-4AD1-684D-84BA-906635096E36}" srcOrd="0" destOrd="0" presId="urn:microsoft.com/office/officeart/2008/layout/RadialCluster"/>
    <dgm:cxn modelId="{F9A01ACE-DE6C-A942-B314-EC627161C06A}" srcId="{5F7EB724-63A6-4044-8BBE-63407B68080B}" destId="{C8C4127C-FFC3-2142-8784-F0606A042810}" srcOrd="0" destOrd="0" parTransId="{A4C0389C-8DD2-FA4C-BD2C-BA59004D0D3C}" sibTransId="{9F254A61-4561-C447-9D8C-67283895A52A}"/>
    <dgm:cxn modelId="{1D5CCE90-F3AF-1A42-972D-76B01C925F19}" srcId="{C8C4127C-FFC3-2142-8784-F0606A042810}" destId="{B282C79E-968E-E449-B515-472CE7EACF48}" srcOrd="1" destOrd="0" parTransId="{55E901EE-528E-6B44-9B8D-75311E9A5B02}" sibTransId="{9AE07575-7088-9142-AF21-BB937D551E47}"/>
    <dgm:cxn modelId="{7106F988-DA7A-8341-A904-2CA8D3A398BF}" type="presOf" srcId="{5F7EB724-63A6-4044-8BBE-63407B68080B}" destId="{FD25DDD5-3A96-3D49-ABA4-C8B3C1DAF4CA}" srcOrd="0" destOrd="0" presId="urn:microsoft.com/office/officeart/2008/layout/RadialCluster"/>
    <dgm:cxn modelId="{C60D0BB0-9638-8C4C-9B3C-2A5A8B727ADB}" type="presOf" srcId="{55E901EE-528E-6B44-9B8D-75311E9A5B02}" destId="{C785FE61-29B5-AD4A-81E4-BF5EDD28C9E1}" srcOrd="0" destOrd="0" presId="urn:microsoft.com/office/officeart/2008/layout/RadialCluster"/>
    <dgm:cxn modelId="{DD54A6E7-0BC6-474E-B9C7-84F8F1105A8A}" type="presParOf" srcId="{FD25DDD5-3A96-3D49-ABA4-C8B3C1DAF4CA}" destId="{3F738A18-69FE-6446-8020-8A84CBA0B0B9}" srcOrd="0" destOrd="0" presId="urn:microsoft.com/office/officeart/2008/layout/RadialCluster"/>
    <dgm:cxn modelId="{92194DA0-52C0-A947-887B-B72CA3CB7860}" type="presParOf" srcId="{3F738A18-69FE-6446-8020-8A84CBA0B0B9}" destId="{70342511-B7A1-D646-8EA2-7D8C203EDA83}" srcOrd="0" destOrd="0" presId="urn:microsoft.com/office/officeart/2008/layout/RadialCluster"/>
    <dgm:cxn modelId="{166876D4-76CF-0D41-83DA-4231CB99A546}" type="presParOf" srcId="{3F738A18-69FE-6446-8020-8A84CBA0B0B9}" destId="{D627D770-DD9B-7844-8226-357AB86BD9A8}" srcOrd="1" destOrd="0" presId="urn:microsoft.com/office/officeart/2008/layout/RadialCluster"/>
    <dgm:cxn modelId="{3A012A8C-E32B-E946-8862-16593266441C}" type="presParOf" srcId="{3F738A18-69FE-6446-8020-8A84CBA0B0B9}" destId="{9DFE9528-4AD1-684D-84BA-906635096E36}" srcOrd="2" destOrd="0" presId="urn:microsoft.com/office/officeart/2008/layout/RadialCluster"/>
    <dgm:cxn modelId="{5C602699-374A-5743-BAAD-252937B3194B}" type="presParOf" srcId="{3F738A18-69FE-6446-8020-8A84CBA0B0B9}" destId="{C785FE61-29B5-AD4A-81E4-BF5EDD28C9E1}" srcOrd="3" destOrd="0" presId="urn:microsoft.com/office/officeart/2008/layout/RadialCluster"/>
    <dgm:cxn modelId="{5661DAC9-132F-B04E-A680-050D6947E38B}" type="presParOf" srcId="{3F738A18-69FE-6446-8020-8A84CBA0B0B9}" destId="{124C653C-5EC3-6144-A8C1-4B819B421D8F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A7A69-CD09-F54E-A447-F266FC8287A5}" type="doc">
      <dgm:prSet loTypeId="urn:microsoft.com/office/officeart/2005/8/layout/hChevron3" loCatId="" qsTypeId="urn:microsoft.com/office/officeart/2005/8/quickstyle/simple4" qsCatId="simple" csTypeId="urn:microsoft.com/office/officeart/2005/8/colors/accent6_3" csCatId="accent6" phldr="1"/>
      <dgm:spPr/>
    </dgm:pt>
    <dgm:pt modelId="{ECACBC4D-17BF-2A49-99F6-331FDB6BAD3F}">
      <dgm:prSet phldrT="[Text]" custT="1"/>
      <dgm:spPr/>
      <dgm:t>
        <a:bodyPr/>
        <a:lstStyle/>
        <a:p>
          <a:r>
            <a:rPr lang="en-US" sz="2800" b="0" i="0" dirty="0">
              <a:solidFill>
                <a:schemeClr val="tx1"/>
              </a:solidFill>
              <a:latin typeface="Gill Sans"/>
              <a:cs typeface="Gill Sans"/>
            </a:rPr>
            <a:t>First two months</a:t>
          </a:r>
        </a:p>
      </dgm:t>
    </dgm:pt>
    <dgm:pt modelId="{5CFF180F-F4F4-694D-9D8F-F1F1B0E67BCA}" type="parTrans" cxnId="{B4614770-C425-9040-BA45-9D2941121210}">
      <dgm:prSet/>
      <dgm:spPr/>
      <dgm:t>
        <a:bodyPr/>
        <a:lstStyle/>
        <a:p>
          <a:endParaRPr lang="en-US"/>
        </a:p>
      </dgm:t>
    </dgm:pt>
    <dgm:pt modelId="{DD30CA4B-FFC8-6244-B88B-1F50CEE03248}" type="sibTrans" cxnId="{B4614770-C425-9040-BA45-9D2941121210}">
      <dgm:prSet/>
      <dgm:spPr/>
      <dgm:t>
        <a:bodyPr/>
        <a:lstStyle/>
        <a:p>
          <a:endParaRPr lang="en-US"/>
        </a:p>
      </dgm:t>
    </dgm:pt>
    <dgm:pt modelId="{3B510E10-A6DD-224D-8D12-CBBB13AB955D}">
      <dgm:prSet phldrT="[Text]" custT="1"/>
      <dgm:spPr/>
      <dgm:t>
        <a:bodyPr/>
        <a:lstStyle/>
        <a:p>
          <a:r>
            <a:rPr lang="en-US" sz="2800" b="0" i="0" dirty="0">
              <a:solidFill>
                <a:srgbClr val="000000"/>
              </a:solidFill>
              <a:latin typeface="Gill Sans"/>
              <a:cs typeface="Gill Sans"/>
            </a:rPr>
            <a:t>For the rest of the time</a:t>
          </a:r>
        </a:p>
      </dgm:t>
    </dgm:pt>
    <dgm:pt modelId="{250FCE18-E992-7748-9D63-446FDBAE250C}" type="parTrans" cxnId="{29C6A14F-103A-8C48-AF89-6CFC46D9EB3E}">
      <dgm:prSet/>
      <dgm:spPr/>
      <dgm:t>
        <a:bodyPr/>
        <a:lstStyle/>
        <a:p>
          <a:endParaRPr lang="en-US"/>
        </a:p>
      </dgm:t>
    </dgm:pt>
    <dgm:pt modelId="{1E58B2BF-4F0F-EC4C-A3ED-D43B3662CE30}" type="sibTrans" cxnId="{29C6A14F-103A-8C48-AF89-6CFC46D9EB3E}">
      <dgm:prSet/>
      <dgm:spPr/>
      <dgm:t>
        <a:bodyPr/>
        <a:lstStyle/>
        <a:p>
          <a:endParaRPr lang="en-US"/>
        </a:p>
      </dgm:t>
    </dgm:pt>
    <dgm:pt modelId="{61B67F69-E330-7745-9189-D98E14AE4A3E}" type="pres">
      <dgm:prSet presAssocID="{00FA7A69-CD09-F54E-A447-F266FC8287A5}" presName="Name0" presStyleCnt="0">
        <dgm:presLayoutVars>
          <dgm:dir/>
          <dgm:resizeHandles val="exact"/>
        </dgm:presLayoutVars>
      </dgm:prSet>
      <dgm:spPr/>
    </dgm:pt>
    <dgm:pt modelId="{72A05805-F9D2-2C46-96DF-253DF6AB1007}" type="pres">
      <dgm:prSet presAssocID="{ECACBC4D-17BF-2A49-99F6-331FDB6BAD3F}" presName="parTxOnly" presStyleLbl="node1" presStyleIdx="0" presStyleCnt="2" custScaleX="115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6E299C-501A-8243-9EC3-4915AFCE058D}" type="pres">
      <dgm:prSet presAssocID="{DD30CA4B-FFC8-6244-B88B-1F50CEE03248}" presName="parSpace" presStyleCnt="0"/>
      <dgm:spPr/>
    </dgm:pt>
    <dgm:pt modelId="{CD2FF823-C77A-2C47-BB20-8B48E1A911AE}" type="pres">
      <dgm:prSet presAssocID="{3B510E10-A6DD-224D-8D12-CBBB13AB955D}" presName="parTxOnly" presStyleLbl="node1" presStyleIdx="1" presStyleCnt="2" custScaleX="176914" custLinFactY="14653" custLinFactNeighborX="70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614770-C425-9040-BA45-9D2941121210}" srcId="{00FA7A69-CD09-F54E-A447-F266FC8287A5}" destId="{ECACBC4D-17BF-2A49-99F6-331FDB6BAD3F}" srcOrd="0" destOrd="0" parTransId="{5CFF180F-F4F4-694D-9D8F-F1F1B0E67BCA}" sibTransId="{DD30CA4B-FFC8-6244-B88B-1F50CEE03248}"/>
    <dgm:cxn modelId="{3CF63133-AE94-B44E-9367-D24FB9E92BE4}" type="presOf" srcId="{ECACBC4D-17BF-2A49-99F6-331FDB6BAD3F}" destId="{72A05805-F9D2-2C46-96DF-253DF6AB1007}" srcOrd="0" destOrd="0" presId="urn:microsoft.com/office/officeart/2005/8/layout/hChevron3"/>
    <dgm:cxn modelId="{9919D8AD-A0DD-4F43-A51B-9823A518A101}" type="presOf" srcId="{3B510E10-A6DD-224D-8D12-CBBB13AB955D}" destId="{CD2FF823-C77A-2C47-BB20-8B48E1A911AE}" srcOrd="0" destOrd="0" presId="urn:microsoft.com/office/officeart/2005/8/layout/hChevron3"/>
    <dgm:cxn modelId="{920220AC-B620-0A4A-8FA9-E7870F16278A}" type="presOf" srcId="{00FA7A69-CD09-F54E-A447-F266FC8287A5}" destId="{61B67F69-E330-7745-9189-D98E14AE4A3E}" srcOrd="0" destOrd="0" presId="urn:microsoft.com/office/officeart/2005/8/layout/hChevron3"/>
    <dgm:cxn modelId="{29C6A14F-103A-8C48-AF89-6CFC46D9EB3E}" srcId="{00FA7A69-CD09-F54E-A447-F266FC8287A5}" destId="{3B510E10-A6DD-224D-8D12-CBBB13AB955D}" srcOrd="1" destOrd="0" parTransId="{250FCE18-E992-7748-9D63-446FDBAE250C}" sibTransId="{1E58B2BF-4F0F-EC4C-A3ED-D43B3662CE30}"/>
    <dgm:cxn modelId="{E4840D73-5425-964C-AFF4-7559496CCE26}" type="presParOf" srcId="{61B67F69-E330-7745-9189-D98E14AE4A3E}" destId="{72A05805-F9D2-2C46-96DF-253DF6AB1007}" srcOrd="0" destOrd="0" presId="urn:microsoft.com/office/officeart/2005/8/layout/hChevron3"/>
    <dgm:cxn modelId="{6509568E-7B33-BE4F-90F1-75DE5F6CF61B}" type="presParOf" srcId="{61B67F69-E330-7745-9189-D98E14AE4A3E}" destId="{196E299C-501A-8243-9EC3-4915AFCE058D}" srcOrd="1" destOrd="0" presId="urn:microsoft.com/office/officeart/2005/8/layout/hChevron3"/>
    <dgm:cxn modelId="{A701B5EA-694F-B04E-80E0-35D07E0757FB}" type="presParOf" srcId="{61B67F69-E330-7745-9189-D98E14AE4A3E}" destId="{CD2FF823-C77A-2C47-BB20-8B48E1A911AE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9019F-D1E8-BD4B-88A7-9579AD14C629}">
      <dsp:nvSpPr>
        <dsp:cNvPr id="0" name=""/>
        <dsp:cNvSpPr/>
      </dsp:nvSpPr>
      <dsp:spPr>
        <a:xfrm>
          <a:off x="2472270" y="1740404"/>
          <a:ext cx="4029462" cy="755651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solidFill>
                <a:srgbClr val="000000"/>
              </a:solidFill>
              <a:latin typeface="Gill Sans MT"/>
              <a:cs typeface="Helvetica Neue"/>
            </a:rPr>
            <a:t>SunProtectionNow</a:t>
          </a:r>
          <a:r>
            <a:rPr lang="en-US" sz="2800" kern="1200" dirty="0" smtClean="0">
              <a:solidFill>
                <a:srgbClr val="000000"/>
              </a:solidFill>
              <a:latin typeface="Gill Sans MT"/>
              <a:cs typeface="Helvetica Neue"/>
            </a:rPr>
            <a:t>!</a:t>
          </a:r>
          <a:endParaRPr lang="en-US" sz="3000" kern="1200" dirty="0">
            <a:solidFill>
              <a:srgbClr val="000000"/>
            </a:solidFill>
            <a:latin typeface="Gill Sans MT"/>
            <a:cs typeface="Helvetica Neue"/>
          </a:endParaRPr>
        </a:p>
      </dsp:txBody>
      <dsp:txXfrm>
        <a:off x="2509158" y="1777292"/>
        <a:ext cx="3955686" cy="681875"/>
      </dsp:txXfrm>
    </dsp:sp>
    <dsp:sp modelId="{8A54D40C-734B-064F-A235-A3C394254D5D}">
      <dsp:nvSpPr>
        <dsp:cNvPr id="0" name=""/>
        <dsp:cNvSpPr/>
      </dsp:nvSpPr>
      <dsp:spPr>
        <a:xfrm rot="16161533">
          <a:off x="4075439" y="1337602"/>
          <a:ext cx="8056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5654" y="0"/>
              </a:lnTo>
            </a:path>
          </a:pathLst>
        </a:custGeom>
        <a:noFill/>
        <a:ln w="952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EF145-116C-1E42-AE97-BFAAD6864978}">
      <dsp:nvSpPr>
        <dsp:cNvPr id="0" name=""/>
        <dsp:cNvSpPr/>
      </dsp:nvSpPr>
      <dsp:spPr>
        <a:xfrm>
          <a:off x="3279510" y="274906"/>
          <a:ext cx="2381113" cy="65989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000000"/>
              </a:solidFill>
              <a:latin typeface="Gill Sans MT"/>
              <a:cs typeface="Helvetica Neue"/>
            </a:rPr>
            <a:t>Apathy</a:t>
          </a:r>
          <a:endParaRPr lang="en-US" sz="2800" kern="1200" dirty="0">
            <a:solidFill>
              <a:srgbClr val="000000"/>
            </a:solidFill>
            <a:latin typeface="Gill Sans MT"/>
            <a:cs typeface="Helvetica Neue"/>
          </a:endParaRPr>
        </a:p>
      </dsp:txBody>
      <dsp:txXfrm>
        <a:off x="3311723" y="307119"/>
        <a:ext cx="2316687" cy="595468"/>
      </dsp:txXfrm>
    </dsp:sp>
    <dsp:sp modelId="{5BCD6503-3EC4-454D-B564-A012C4733E66}">
      <dsp:nvSpPr>
        <dsp:cNvPr id="0" name=""/>
        <dsp:cNvSpPr/>
      </dsp:nvSpPr>
      <dsp:spPr>
        <a:xfrm rot="2197978">
          <a:off x="4898832" y="2786963"/>
          <a:ext cx="9750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5073" y="0"/>
              </a:lnTo>
            </a:path>
          </a:pathLst>
        </a:custGeom>
        <a:noFill/>
        <a:ln w="952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ED4DA-54C8-5245-90A9-EEFDCBD8B2BF}">
      <dsp:nvSpPr>
        <dsp:cNvPr id="0" name=""/>
        <dsp:cNvSpPr/>
      </dsp:nvSpPr>
      <dsp:spPr>
        <a:xfrm>
          <a:off x="4844297" y="3077869"/>
          <a:ext cx="3415922" cy="11520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000000"/>
              </a:solidFill>
              <a:latin typeface="Gill Sans MT"/>
              <a:cs typeface="Helvetica Neue"/>
            </a:rPr>
            <a:t>School-based Activity</a:t>
          </a:r>
          <a:endParaRPr lang="en-US" sz="2800" kern="1200" dirty="0">
            <a:solidFill>
              <a:srgbClr val="000000"/>
            </a:solidFill>
            <a:latin typeface="Gill Sans MT"/>
            <a:cs typeface="Helvetica Neue"/>
          </a:endParaRPr>
        </a:p>
      </dsp:txBody>
      <dsp:txXfrm>
        <a:off x="4900533" y="3134105"/>
        <a:ext cx="3303450" cy="1039528"/>
      </dsp:txXfrm>
    </dsp:sp>
    <dsp:sp modelId="{B3D5B9F0-94DA-1840-A7B2-DDDD7559AA42}">
      <dsp:nvSpPr>
        <dsp:cNvPr id="0" name=""/>
        <dsp:cNvSpPr/>
      </dsp:nvSpPr>
      <dsp:spPr>
        <a:xfrm rot="8434304">
          <a:off x="3220323" y="2785288"/>
          <a:ext cx="9108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0808" y="0"/>
              </a:lnTo>
            </a:path>
          </a:pathLst>
        </a:custGeom>
        <a:noFill/>
        <a:ln w="952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C67C9-1F0A-734B-9EC4-480408787062}">
      <dsp:nvSpPr>
        <dsp:cNvPr id="0" name=""/>
        <dsp:cNvSpPr/>
      </dsp:nvSpPr>
      <dsp:spPr>
        <a:xfrm>
          <a:off x="931379" y="3074521"/>
          <a:ext cx="3417200" cy="112479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000000"/>
              </a:solidFill>
              <a:latin typeface="Gill Sans MT"/>
              <a:cs typeface="Helvetica Neue"/>
            </a:rPr>
            <a:t>Social Media Campaign</a:t>
          </a:r>
          <a:endParaRPr lang="en-US" sz="2800" kern="1200" dirty="0">
            <a:solidFill>
              <a:srgbClr val="000000"/>
            </a:solidFill>
            <a:latin typeface="Gill Sans MT"/>
            <a:cs typeface="Helvetica Neue"/>
          </a:endParaRPr>
        </a:p>
      </dsp:txBody>
      <dsp:txXfrm>
        <a:off x="986287" y="3129429"/>
        <a:ext cx="3307384" cy="10149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42511-B7A1-D646-8EA2-7D8C203EDA83}">
      <dsp:nvSpPr>
        <dsp:cNvPr id="0" name=""/>
        <dsp:cNvSpPr/>
      </dsp:nvSpPr>
      <dsp:spPr>
        <a:xfrm>
          <a:off x="2202391" y="752399"/>
          <a:ext cx="3436425" cy="101715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000000"/>
              </a:solidFill>
              <a:latin typeface="Gill Sans MT"/>
              <a:cs typeface="Helvetica Neue"/>
            </a:rPr>
            <a:t>Social Media Campaign</a:t>
          </a:r>
          <a:r>
            <a:rPr lang="en-US" sz="2800" kern="1200" dirty="0" smtClean="0">
              <a:solidFill>
                <a:srgbClr val="000000"/>
              </a:solidFill>
              <a:latin typeface="Gill Sans MT"/>
            </a:rPr>
            <a:t> </a:t>
          </a:r>
          <a:endParaRPr lang="en-US" sz="2800" kern="1200" dirty="0">
            <a:solidFill>
              <a:srgbClr val="000000"/>
            </a:solidFill>
            <a:latin typeface="Gill Sans MT"/>
            <a:cs typeface="Helvetica Neue"/>
          </a:endParaRPr>
        </a:p>
      </dsp:txBody>
      <dsp:txXfrm>
        <a:off x="2252044" y="802052"/>
        <a:ext cx="3337119" cy="917848"/>
      </dsp:txXfrm>
    </dsp:sp>
    <dsp:sp modelId="{D627D770-DD9B-7844-8226-357AB86BD9A8}">
      <dsp:nvSpPr>
        <dsp:cNvPr id="0" name=""/>
        <dsp:cNvSpPr/>
      </dsp:nvSpPr>
      <dsp:spPr>
        <a:xfrm rot="7776358">
          <a:off x="2071793" y="2441424"/>
          <a:ext cx="17441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4105" y="0"/>
              </a:lnTo>
            </a:path>
          </a:pathLst>
        </a:custGeom>
        <a:noFill/>
        <a:ln w="952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E9528-4AD1-684D-84BA-906635096E36}">
      <dsp:nvSpPr>
        <dsp:cNvPr id="0" name=""/>
        <dsp:cNvSpPr/>
      </dsp:nvSpPr>
      <dsp:spPr>
        <a:xfrm>
          <a:off x="272497" y="3113294"/>
          <a:ext cx="3367639" cy="10431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000000"/>
              </a:solidFill>
              <a:latin typeface="Gill Sans MT"/>
              <a:cs typeface="Helvetica Neue"/>
            </a:rPr>
            <a:t>Empathy</a:t>
          </a:r>
          <a:endParaRPr lang="en-US" sz="2800" kern="1200" dirty="0">
            <a:solidFill>
              <a:srgbClr val="000000"/>
            </a:solidFill>
            <a:latin typeface="Gill Sans MT"/>
            <a:cs typeface="Helvetica Neue"/>
          </a:endParaRPr>
        </a:p>
      </dsp:txBody>
      <dsp:txXfrm>
        <a:off x="323421" y="3164218"/>
        <a:ext cx="3265791" cy="941341"/>
      </dsp:txXfrm>
    </dsp:sp>
    <dsp:sp modelId="{C785FE61-29B5-AD4A-81E4-BF5EDD28C9E1}">
      <dsp:nvSpPr>
        <dsp:cNvPr id="0" name=""/>
        <dsp:cNvSpPr/>
      </dsp:nvSpPr>
      <dsp:spPr>
        <a:xfrm rot="2813749">
          <a:off x="4109386" y="2431729"/>
          <a:ext cx="18138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13899" y="0"/>
              </a:lnTo>
            </a:path>
          </a:pathLst>
        </a:custGeom>
        <a:noFill/>
        <a:ln w="952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C653C-5EC3-6144-A8C1-4B819B421D8F}">
      <dsp:nvSpPr>
        <dsp:cNvPr id="0" name=""/>
        <dsp:cNvSpPr/>
      </dsp:nvSpPr>
      <dsp:spPr>
        <a:xfrm>
          <a:off x="4421750" y="3093905"/>
          <a:ext cx="3367582" cy="100320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000000"/>
              </a:solidFill>
              <a:latin typeface="Gill Sans MT"/>
              <a:cs typeface="Helvetica Neue"/>
            </a:rPr>
            <a:t>Fear</a:t>
          </a:r>
          <a:endParaRPr lang="en-US" sz="2800" kern="1200" dirty="0">
            <a:solidFill>
              <a:srgbClr val="000000"/>
            </a:solidFill>
            <a:latin typeface="Gill Sans MT"/>
            <a:cs typeface="Helvetica Neue"/>
          </a:endParaRPr>
        </a:p>
      </dsp:txBody>
      <dsp:txXfrm>
        <a:off x="4470723" y="3142878"/>
        <a:ext cx="3269636" cy="9052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05805-F9D2-2C46-96DF-253DF6AB1007}">
      <dsp:nvSpPr>
        <dsp:cNvPr id="0" name=""/>
        <dsp:cNvSpPr/>
      </dsp:nvSpPr>
      <dsp:spPr>
        <a:xfrm>
          <a:off x="299" y="0"/>
          <a:ext cx="3229776" cy="72000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chemeClr val="tx1"/>
              </a:solidFill>
              <a:latin typeface="Gill Sans"/>
              <a:cs typeface="Gill Sans"/>
            </a:rPr>
            <a:t>First two months</a:t>
          </a:r>
        </a:p>
      </dsp:txBody>
      <dsp:txXfrm>
        <a:off x="299" y="0"/>
        <a:ext cx="3049776" cy="720000"/>
      </dsp:txXfrm>
    </dsp:sp>
    <dsp:sp modelId="{CD2FF823-C77A-2C47-BB20-8B48E1A911AE}">
      <dsp:nvSpPr>
        <dsp:cNvPr id="0" name=""/>
        <dsp:cNvSpPr/>
      </dsp:nvSpPr>
      <dsp:spPr>
        <a:xfrm>
          <a:off x="2670646" y="0"/>
          <a:ext cx="4951195" cy="720000"/>
        </a:xfrm>
        <a:prstGeom prst="chevron">
          <a:avLst/>
        </a:prstGeom>
        <a:gradFill rotWithShape="0">
          <a:gsLst>
            <a:gs pos="0">
              <a:schemeClr val="accent6">
                <a:shade val="80000"/>
                <a:hueOff val="-381691"/>
                <a:satOff val="17009"/>
                <a:lumOff val="2377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-381691"/>
                <a:satOff val="17009"/>
                <a:lumOff val="2377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rgbClr val="000000"/>
              </a:solidFill>
              <a:latin typeface="Gill Sans"/>
              <a:cs typeface="Gill Sans"/>
            </a:rPr>
            <a:t>For the rest of the time</a:t>
          </a:r>
        </a:p>
      </dsp:txBody>
      <dsp:txXfrm>
        <a:off x="3030646" y="0"/>
        <a:ext cx="423119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6329C-4FAD-4BC0-8C90-4DDFA9F3EFA6}" type="datetimeFigureOut">
              <a:rPr lang="en-SG" smtClean="0"/>
              <a:t>27/10/17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F6B41-50BB-4F29-90B7-398E8FF122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837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45393-6F39-FB48-9B11-941CD2992F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45393-6F39-FB48-9B11-941CD2992F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6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2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5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2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8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7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94162-D3B2-F94C-97A0-7A692C02FEBC}" type="datetimeFigureOut">
              <a:rPr lang="en-US" smtClean="0"/>
              <a:t>27/10/17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4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jp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37.png"/><Relationship Id="rId6" Type="http://schemas.microsoft.com/office/2007/relationships/hdphoto" Target="../media/hdphoto3.wdp"/><Relationship Id="rId7" Type="http://schemas.openxmlformats.org/officeDocument/2006/relationships/image" Target="../media/image38.gif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0.jpeg"/><Relationship Id="rId5" Type="http://schemas.microsoft.com/office/2007/relationships/hdphoto" Target="../media/hdphoto4.wdp"/><Relationship Id="rId6" Type="http://schemas.openxmlformats.org/officeDocument/2006/relationships/image" Target="../media/image41.png"/><Relationship Id="rId7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0.jpeg"/><Relationship Id="rId5" Type="http://schemas.microsoft.com/office/2007/relationships/hdphoto" Target="../media/hdphoto6.wdp"/><Relationship Id="rId6" Type="http://schemas.openxmlformats.org/officeDocument/2006/relationships/image" Target="../media/image41.png"/><Relationship Id="rId7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41.png"/><Relationship Id="rId5" Type="http://schemas.microsoft.com/office/2007/relationships/hdphoto" Target="../media/hdphoto9.wdp"/><Relationship Id="rId6" Type="http://schemas.openxmlformats.org/officeDocument/2006/relationships/image" Target="../media/image22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41.png"/><Relationship Id="rId5" Type="http://schemas.microsoft.com/office/2007/relationships/hdphoto" Target="../media/hdphoto11.wdp"/><Relationship Id="rId6" Type="http://schemas.openxmlformats.org/officeDocument/2006/relationships/image" Target="../media/image22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2.jpeg"/><Relationship Id="rId5" Type="http://schemas.microsoft.com/office/2007/relationships/hdphoto" Target="../media/hdphoto12.wdp"/><Relationship Id="rId6" Type="http://schemas.openxmlformats.org/officeDocument/2006/relationships/image" Target="../media/image40.jpeg"/><Relationship Id="rId7" Type="http://schemas.microsoft.com/office/2007/relationships/hdphoto" Target="../media/hdphoto13.wdp"/><Relationship Id="rId8" Type="http://schemas.openxmlformats.org/officeDocument/2006/relationships/image" Target="../media/image41.png"/><Relationship Id="rId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3.jpeg"/><Relationship Id="rId5" Type="http://schemas.microsoft.com/office/2007/relationships/hdphoto" Target="../media/hdphoto15.wdp"/><Relationship Id="rId6" Type="http://schemas.openxmlformats.org/officeDocument/2006/relationships/image" Target="../media/image44.jpeg"/><Relationship Id="rId7" Type="http://schemas.openxmlformats.org/officeDocument/2006/relationships/image" Target="../media/image41.png"/><Relationship Id="rId8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4.jpeg"/><Relationship Id="rId5" Type="http://schemas.openxmlformats.org/officeDocument/2006/relationships/image" Target="../media/image41.png"/><Relationship Id="rId6" Type="http://schemas.microsoft.com/office/2007/relationships/hdphoto" Target="../media/hdphoto17.wdp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3.xml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44.jpeg"/><Relationship Id="rId5" Type="http://schemas.openxmlformats.org/officeDocument/2006/relationships/image" Target="../media/image41.png"/><Relationship Id="rId6" Type="http://schemas.microsoft.com/office/2007/relationships/hdphoto" Target="../media/hdphoto11.wdp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82800"/>
            <a:ext cx="7772400" cy="1470025"/>
          </a:xfrm>
        </p:spPr>
        <p:txBody>
          <a:bodyPr>
            <a:noAutofit/>
          </a:bodyPr>
          <a:lstStyle/>
          <a:p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Staying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Safe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in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/>
            </a:r>
            <a:br>
              <a:rPr lang="en-US" altLang="zh-CN" sz="6600" dirty="0">
                <a:latin typeface="Gill Sans MT" panose="020B0502020104020203" pitchFamily="34" charset="0"/>
                <a:cs typeface="Gill Sans SemiBold"/>
              </a:rPr>
            </a:b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the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Sunshine</a:t>
            </a:r>
            <a:endParaRPr lang="en-US" sz="6600" dirty="0">
              <a:latin typeface="Gill Sans MT" panose="020B0502020104020203" pitchFamily="34" charset="0"/>
              <a:cs typeface="Gill Sans Semi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Gill Sans SemiBold"/>
              </a:rPr>
              <a:t>RJ125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5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Skin Cancer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aphicFrame>
        <p:nvGraphicFramePr>
          <p:cNvPr id="2" name="Chart 1"/>
          <p:cNvGraphicFramePr/>
          <p:nvPr>
            <p:extLst/>
          </p:nvPr>
        </p:nvGraphicFramePr>
        <p:xfrm>
          <a:off x="1206500" y="1511300"/>
          <a:ext cx="6299200" cy="444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triped Right Arrow 2"/>
          <p:cNvSpPr/>
          <p:nvPr/>
        </p:nvSpPr>
        <p:spPr>
          <a:xfrm rot="20141608">
            <a:off x="3053161" y="2942606"/>
            <a:ext cx="3382119" cy="762000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3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El"/>
        </p:bldSub>
      </p:bldGraphic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Skin Cancer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15" name="Oval 14"/>
          <p:cNvSpPr>
            <a:spLocks noChangeAspect="1"/>
          </p:cNvSpPr>
          <p:nvPr/>
        </p:nvSpPr>
        <p:spPr>
          <a:xfrm>
            <a:off x="1285970" y="2824961"/>
            <a:ext cx="2433730" cy="2412000"/>
          </a:xfrm>
          <a:prstGeom prst="ellipse">
            <a:avLst/>
          </a:prstGeom>
          <a:ln w="762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600" dirty="0"/>
              <a:t>6</a:t>
            </a:r>
            <a:r>
              <a:rPr lang="en-US" altLang="zh-CN" sz="6600" baseline="30000" dirty="0"/>
              <a:t>th</a:t>
            </a:r>
            <a:endParaRPr lang="en-US" altLang="zh-CN" sz="6600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165684" y="2824961"/>
            <a:ext cx="2433730" cy="2412000"/>
          </a:xfrm>
          <a:prstGeom prst="ellipse">
            <a:avLst/>
          </a:prstGeom>
          <a:ln w="76200" cmpd="sng">
            <a:solidFill>
              <a:srgbClr val="F7964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6600" dirty="0"/>
              <a:t>7</a:t>
            </a:r>
            <a:r>
              <a:rPr lang="en-US" altLang="zh-CN" sz="6600" baseline="30000" dirty="0" err="1"/>
              <a:t>th</a:t>
            </a:r>
            <a:endParaRPr lang="en-US" altLang="zh-CN" sz="6600" dirty="0"/>
          </a:p>
        </p:txBody>
      </p:sp>
      <p:pic>
        <p:nvPicPr>
          <p:cNvPr id="17" name="Picture 16" descr="toilet-man-women_318-28658.jpg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3"/>
          <a:stretch/>
        </p:blipFill>
        <p:spPr>
          <a:xfrm flipH="1">
            <a:off x="7504739" y="2103568"/>
            <a:ext cx="559965" cy="1044000"/>
          </a:xfrm>
          <a:prstGeom prst="rect">
            <a:avLst/>
          </a:prstGeom>
        </p:spPr>
      </p:pic>
      <p:pic>
        <p:nvPicPr>
          <p:cNvPr id="18" name="Picture 17" descr="toilet-man-women_318-28658.jpg"/>
          <p:cNvPicPr>
            <a:picLocks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3"/>
          <a:stretch/>
        </p:blipFill>
        <p:spPr>
          <a:xfrm flipH="1">
            <a:off x="945511" y="2103568"/>
            <a:ext cx="467999" cy="10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7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5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Target Group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student-clipart-student-happy-clipa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9" y="1901504"/>
            <a:ext cx="7432239" cy="2713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5184" y="5095839"/>
            <a:ext cx="68303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Singaporean secondary school students</a:t>
            </a:r>
          </a:p>
        </p:txBody>
      </p:sp>
    </p:spTree>
    <p:extLst>
      <p:ext uri="{BB962C8B-B14F-4D97-AF65-F5344CB8AC3E}">
        <p14:creationId xmlns:p14="http://schemas.microsoft.com/office/powerpoint/2010/main" val="259881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627135"/>
            <a:ext cx="8136467" cy="1470025"/>
          </a:xfrm>
        </p:spPr>
        <p:txBody>
          <a:bodyPr>
            <a:noAutofit/>
          </a:bodyPr>
          <a:lstStyle/>
          <a:p>
            <a:r>
              <a:rPr lang="en-US" sz="7200" dirty="0">
                <a:latin typeface="Gill Sans SemiBold"/>
                <a:cs typeface="Gill Sans SemiBold"/>
              </a:rPr>
              <a:t>Causes &amp; Approach</a:t>
            </a:r>
          </a:p>
        </p:txBody>
      </p:sp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Apathy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73" y="1419225"/>
            <a:ext cx="4391393" cy="4396525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1618411" y="3690334"/>
            <a:ext cx="791259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38772" y="3703856"/>
            <a:ext cx="193867" cy="99962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600" y="503872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Did not indicate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393637" y="3172656"/>
            <a:ext cx="326481" cy="11511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31690" y="4286250"/>
            <a:ext cx="762842" cy="2430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8349" y="256222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Indicated</a:t>
            </a:r>
          </a:p>
        </p:txBody>
      </p:sp>
    </p:spTree>
    <p:extLst>
      <p:ext uri="{BB962C8B-B14F-4D97-AF65-F5344CB8AC3E}">
        <p14:creationId xmlns:p14="http://schemas.microsoft.com/office/powerpoint/2010/main" val="162627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Awareness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772" y="1428750"/>
            <a:ext cx="4174853" cy="420624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1734149" y="3591560"/>
            <a:ext cx="904928" cy="2304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335583" y="3607478"/>
            <a:ext cx="402259" cy="17098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-19056" y="528637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No "skin cancer"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726973" y="3496827"/>
            <a:ext cx="942817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682597" y="2457450"/>
            <a:ext cx="174923" cy="103749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74520" y="185737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"Skin cancer"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50" y="1427780"/>
            <a:ext cx="4257561" cy="426979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736" y="1414170"/>
            <a:ext cx="4225925" cy="42954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9622" y="360362"/>
            <a:ext cx="2743200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atin typeface="Gill Sans SemiBold"/>
              </a:rPr>
              <a:t>Concern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782351" y="4099339"/>
            <a:ext cx="904928" cy="2304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380093" y="4106192"/>
            <a:ext cx="402258" cy="141347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86732" y="5553137"/>
            <a:ext cx="143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36859" y="2662164"/>
            <a:ext cx="1476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0-4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725484" y="4151349"/>
            <a:ext cx="711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436859" y="3185384"/>
            <a:ext cx="278391" cy="9659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26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2" grpId="0"/>
      <p:bldP spid="30" grpId="0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Lack of Convenient Access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907" y="1600200"/>
            <a:ext cx="4347970" cy="43577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7388453" y="3173245"/>
            <a:ext cx="326481" cy="11511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30662" y="4281513"/>
            <a:ext cx="762842" cy="2430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46491" y="2557541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Indicated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619776" y="3694226"/>
            <a:ext cx="791259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439801" y="3703698"/>
            <a:ext cx="193867" cy="99962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2588" y="5039303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Did not indicate</a:t>
            </a:r>
          </a:p>
        </p:txBody>
      </p:sp>
    </p:spTree>
    <p:extLst>
      <p:ext uri="{BB962C8B-B14F-4D97-AF65-F5344CB8AC3E}">
        <p14:creationId xmlns:p14="http://schemas.microsoft.com/office/powerpoint/2010/main" val="276398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Significant Sun Exposure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96" y="1543050"/>
            <a:ext cx="4524006" cy="455615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505470" y="4333875"/>
            <a:ext cx="904928" cy="2304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237895" y="3089431"/>
            <a:ext cx="269646" cy="126349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422538" y="3141852"/>
            <a:ext cx="279120" cy="112145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669803" y="3105150"/>
            <a:ext cx="762842" cy="2430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8672" y="4286507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"PE"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23868" y="2527168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No "PE"</a:t>
            </a:r>
          </a:p>
        </p:txBody>
      </p:sp>
    </p:spTree>
    <p:extLst>
      <p:ext uri="{BB962C8B-B14F-4D97-AF65-F5344CB8AC3E}">
        <p14:creationId xmlns:p14="http://schemas.microsoft.com/office/powerpoint/2010/main" val="133480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NEA UVI Updates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35" y="1600200"/>
            <a:ext cx="5906973" cy="23007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0942"/>
            <a:ext cx="9104622" cy="2331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3200400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0" y="3200400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Multiplication Sign 8"/>
          <p:cNvSpPr/>
          <p:nvPr/>
        </p:nvSpPr>
        <p:spPr>
          <a:xfrm>
            <a:off x="1902349" y="1060892"/>
            <a:ext cx="5404560" cy="520400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/>
          <p:cNvSpPr>
            <a:spLocks noChangeAspect="1"/>
          </p:cNvSpPr>
          <p:nvPr/>
        </p:nvSpPr>
        <p:spPr>
          <a:xfrm>
            <a:off x="3163510" y="1990219"/>
            <a:ext cx="2882655" cy="2915996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95</a:t>
            </a:r>
            <a:r>
              <a:rPr lang="en-US" sz="6000" b="1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9427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Gill Sans SemiBold"/>
                <a:cs typeface="Gill Sans SemiBold"/>
              </a:rPr>
              <a:t>Lack of Reminders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82" y="1400175"/>
            <a:ext cx="4533479" cy="45280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572168" y="3828249"/>
            <a:ext cx="791259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391130" y="3837456"/>
            <a:ext cx="193867" cy="99962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679332" y="4324350"/>
            <a:ext cx="762210" cy="4324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454424" y="3335515"/>
            <a:ext cx="317641" cy="99836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25048" y="4914900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Others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7750" y="2790283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Never</a:t>
            </a:r>
          </a:p>
        </p:txBody>
      </p:sp>
    </p:spTree>
    <p:extLst>
      <p:ext uri="{BB962C8B-B14F-4D97-AF65-F5344CB8AC3E}">
        <p14:creationId xmlns:p14="http://schemas.microsoft.com/office/powerpoint/2010/main" val="2587006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5E2EF"/>
            </a:gs>
            <a:gs pos="100000">
              <a:srgbClr val="FFF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5" b="99545" l="0" r="100000">
                        <a14:foregroundMark x1="19565" y1="28636" x2="19565" y2="28636"/>
                        <a14:foregroundMark x1="30000" y1="15455" x2="30000" y2="15455"/>
                        <a14:foregroundMark x1="55652" y1="7273" x2="55652" y2="7273"/>
                        <a14:foregroundMark x1="81739" y1="24091" x2="81739" y2="24091"/>
                        <a14:foregroundMark x1="93043" y1="45000" x2="93043" y2="45000"/>
                        <a14:foregroundMark x1="87826" y1="67727" x2="87826" y2="67727"/>
                        <a14:foregroundMark x1="72174" y1="81818" x2="72174" y2="81818"/>
                        <a14:foregroundMark x1="52609" y1="87727" x2="52609" y2="87727"/>
                        <a14:foregroundMark x1="32609" y1="83636" x2="32609" y2="83636"/>
                        <a14:foregroundMark x1="16957" y1="70000" x2="16957" y2="70000"/>
                        <a14:foregroundMark x1="11739" y1="44091" x2="11739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545" y="693264"/>
            <a:ext cx="2023620" cy="1935636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 rot="10800000">
            <a:off x="4013200" y="1854200"/>
            <a:ext cx="2159000" cy="1315564"/>
          </a:xfrm>
          <a:prstGeom prst="cloud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/>
          <p:cNvSpPr/>
          <p:nvPr/>
        </p:nvSpPr>
        <p:spPr>
          <a:xfrm>
            <a:off x="850900" y="787400"/>
            <a:ext cx="2717800" cy="1841500"/>
          </a:xfrm>
          <a:prstGeom prst="cloud">
            <a:avLst/>
          </a:prstGeom>
          <a:solidFill>
            <a:schemeClr val="bg1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2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Forgetfulness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201" y="1354190"/>
            <a:ext cx="4620160" cy="461374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534055" y="3886200"/>
            <a:ext cx="791259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1353017" y="3895725"/>
            <a:ext cx="193867" cy="99962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79" y="522922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Did not indicate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65462" y="2962275"/>
            <a:ext cx="326481" cy="11511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12727" y="4076700"/>
            <a:ext cx="762842" cy="2430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26879" y="235267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Indicated</a:t>
            </a:r>
          </a:p>
        </p:txBody>
      </p:sp>
    </p:spTree>
    <p:extLst>
      <p:ext uri="{BB962C8B-B14F-4D97-AF65-F5344CB8AC3E}">
        <p14:creationId xmlns:p14="http://schemas.microsoft.com/office/powerpoint/2010/main" val="271088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Dealing with the Problem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127" y="2171700"/>
            <a:ext cx="1009650" cy="10706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163392" y="3048000"/>
            <a:ext cx="4572000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en-US" sz="2400" dirty="0">
                <a:latin typeface="Arial"/>
                <a:cs typeface="Arial"/>
              </a:rPr>
              <a:t>Evocation of Fear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endParaRPr lang="en-US" sz="240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58958" y="1743075"/>
            <a:ext cx="4572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Apathy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127" y="3829050"/>
            <a:ext cx="1009650" cy="10706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7544" y="5038724"/>
            <a:ext cx="3104729" cy="52322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SunProtectionNow!</a:t>
            </a:r>
          </a:p>
        </p:txBody>
      </p:sp>
    </p:spTree>
    <p:extLst>
      <p:ext uri="{BB962C8B-B14F-4D97-AF65-F5344CB8AC3E}">
        <p14:creationId xmlns:p14="http://schemas.microsoft.com/office/powerpoint/2010/main" val="389282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Dealing with the Problem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38772" y="3114675"/>
            <a:ext cx="4572000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400" dirty="0">
                <a:latin typeface="Arial"/>
                <a:cs typeface="Arial"/>
              </a:rPr>
              <a:t>Convenient Access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40654" y="3086100"/>
            <a:ext cx="4572000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en-US" sz="2400" dirty="0">
                <a:latin typeface="Arial"/>
                <a:cs typeface="Arial"/>
              </a:rPr>
              <a:t>Reminders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endParaRPr lang="en-US" sz="240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16598" y="1533525"/>
            <a:ext cx="4572000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en-US" sz="2400" dirty="0">
                <a:latin typeface="Arial"/>
                <a:cs typeface="Arial"/>
              </a:rPr>
              <a:t>Lack of Reminders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endParaRPr lang="en-US" sz="240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7546" y="1819275"/>
            <a:ext cx="45720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Lack of Convenient Access</a:t>
            </a:r>
          </a:p>
        </p:txBody>
      </p:sp>
      <p:pic>
        <p:nvPicPr>
          <p:cNvPr id="3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31" y="3895725"/>
            <a:ext cx="1009650" cy="1070646"/>
          </a:xfrm>
          <a:prstGeom prst="rect">
            <a:avLst/>
          </a:prstGeom>
        </p:spPr>
      </p:pic>
      <p:pic>
        <p:nvPicPr>
          <p:cNvPr id="3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75" y="3895725"/>
            <a:ext cx="1009650" cy="107064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31" y="2238375"/>
            <a:ext cx="1009650" cy="1070646"/>
          </a:xfrm>
          <a:prstGeom prst="rect">
            <a:avLst/>
          </a:prstGeom>
        </p:spPr>
      </p:pic>
      <p:pic>
        <p:nvPicPr>
          <p:cNvPr id="3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75" y="2238375"/>
            <a:ext cx="1009650" cy="107064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620280" y="5114925"/>
            <a:ext cx="3853652" cy="523875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Sun Protection Support</a:t>
            </a:r>
          </a:p>
        </p:txBody>
      </p:sp>
    </p:spTree>
    <p:extLst>
      <p:ext uri="{BB962C8B-B14F-4D97-AF65-F5344CB8AC3E}">
        <p14:creationId xmlns:p14="http://schemas.microsoft.com/office/powerpoint/2010/main" val="149298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627135"/>
            <a:ext cx="8136467" cy="1470025"/>
          </a:xfrm>
        </p:spPr>
        <p:txBody>
          <a:bodyPr>
            <a:noAutofit/>
          </a:bodyPr>
          <a:lstStyle/>
          <a:p>
            <a:r>
              <a:rPr lang="en-US" sz="7200" dirty="0" err="1">
                <a:latin typeface="Gill Sans SemiBold"/>
                <a:cs typeface="Gill Sans SemiBold"/>
              </a:rPr>
              <a:t>SunProtectionNow</a:t>
            </a:r>
            <a:r>
              <a:rPr lang="en-US" sz="7200" dirty="0">
                <a:latin typeface="Gill Sans SemiBold"/>
                <a:cs typeface="Gill Sans SemiBold"/>
              </a:rPr>
              <a:t>!</a:t>
            </a:r>
          </a:p>
        </p:txBody>
      </p:sp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Overview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48071170"/>
              </p:ext>
            </p:extLst>
          </p:nvPr>
        </p:nvGraphicFramePr>
        <p:xfrm>
          <a:off x="0" y="1332739"/>
          <a:ext cx="8939495" cy="504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867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Aims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38639933"/>
              </p:ext>
            </p:extLst>
          </p:nvPr>
        </p:nvGraphicFramePr>
        <p:xfrm>
          <a:off x="677334" y="1380595"/>
          <a:ext cx="7789333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Social Media Campaign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08377" y="2263258"/>
            <a:ext cx="2338442" cy="2117077"/>
            <a:chOff x="503183" y="2014894"/>
            <a:chExt cx="2338442" cy="2117077"/>
          </a:xfrm>
        </p:grpSpPr>
        <p:pic>
          <p:nvPicPr>
            <p:cNvPr id="15" name="Picture 14" descr="twitter icon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FF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3" y="2014894"/>
              <a:ext cx="1253888" cy="125388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6" name="Picture 15" descr="facebook ic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289" y="2133017"/>
              <a:ext cx="1169336" cy="1169336"/>
            </a:xfrm>
            <a:prstGeom prst="rect">
              <a:avLst/>
            </a:prstGeom>
          </p:spPr>
        </p:pic>
        <p:pic>
          <p:nvPicPr>
            <p:cNvPr id="8" name="Picture 7" descr="insta ic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81" y="2641838"/>
              <a:ext cx="1986844" cy="1490133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339043" y="4607581"/>
            <a:ext cx="2751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Gill Sans MT"/>
                <a:cs typeface="Helvetica Neue"/>
              </a:rPr>
              <a:t>Social Media Platforms</a:t>
            </a:r>
          </a:p>
        </p:txBody>
      </p:sp>
      <p:pic>
        <p:nvPicPr>
          <p:cNvPr id="19" name="Picture 18" descr="calendar-icon-in-black_318-9776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0" y="2263258"/>
            <a:ext cx="1855700" cy="18827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200" y="4607581"/>
            <a:ext cx="275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Gill Sans MT"/>
                <a:cs typeface="Helvetica Neue"/>
              </a:rPr>
              <a:t>5 Day-Long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699249" y="2396107"/>
            <a:ext cx="1693334" cy="1708003"/>
            <a:chOff x="6925978" y="1919054"/>
            <a:chExt cx="1693334" cy="1708003"/>
          </a:xfrm>
        </p:grpSpPr>
        <p:sp>
          <p:nvSpPr>
            <p:cNvPr id="21" name="Donut 20"/>
            <p:cNvSpPr/>
            <p:nvPr/>
          </p:nvSpPr>
          <p:spPr>
            <a:xfrm>
              <a:off x="6925978" y="1919054"/>
              <a:ext cx="1693334" cy="1708003"/>
            </a:xfrm>
            <a:prstGeom prst="donut">
              <a:avLst>
                <a:gd name="adj" fmla="val 44735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 rot="5400000">
              <a:off x="7518643" y="2456393"/>
              <a:ext cx="745066" cy="660515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185125" y="4607581"/>
            <a:ext cx="2751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Gill Sans MT"/>
                <a:cs typeface="Helvetica Neue"/>
              </a:rPr>
              <a:t>One Video </a:t>
            </a:r>
          </a:p>
          <a:p>
            <a:pPr algn="ctr"/>
            <a:r>
              <a:rPr lang="en-US" sz="2800" dirty="0">
                <a:solidFill>
                  <a:srgbClr val="4E0468"/>
                </a:solidFill>
                <a:latin typeface="Gill Sans MT"/>
                <a:cs typeface="Helvetica Neue"/>
              </a:rPr>
              <a:t>One Message</a:t>
            </a:r>
          </a:p>
        </p:txBody>
      </p:sp>
    </p:spTree>
    <p:extLst>
      <p:ext uri="{BB962C8B-B14F-4D97-AF65-F5344CB8AC3E}">
        <p14:creationId xmlns:p14="http://schemas.microsoft.com/office/powerpoint/2010/main" val="326694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33146" y="2099806"/>
            <a:ext cx="4471791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dirty="0"/>
              <a:t>Aurora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844" y="4486014"/>
            <a:ext cx="8154443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An emotional story about a 15-year-old girl</a:t>
            </a:r>
          </a:p>
        </p:txBody>
      </p:sp>
    </p:spTree>
    <p:extLst>
      <p:ext uri="{BB962C8B-B14F-4D97-AF65-F5344CB8AC3E}">
        <p14:creationId xmlns:p14="http://schemas.microsoft.com/office/powerpoint/2010/main" val="38277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Episode I</a:t>
            </a:r>
          </a:p>
        </p:txBody>
      </p:sp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  <p:pic>
        <p:nvPicPr>
          <p:cNvPr id="8" name="Picture 7" descr="panel1a_new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 t="2485" r="12694" b="8411"/>
          <a:stretch/>
        </p:blipFill>
        <p:spPr>
          <a:xfrm>
            <a:off x="2139719" y="2303523"/>
            <a:ext cx="4640731" cy="2928590"/>
          </a:xfrm>
          <a:prstGeom prst="rect">
            <a:avLst/>
          </a:prstGeom>
        </p:spPr>
      </p:pic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7035" r="13999" b="-3705"/>
          <a:stretch/>
        </p:blipFill>
        <p:spPr>
          <a:xfrm>
            <a:off x="2235200" y="2469760"/>
            <a:ext cx="4470400" cy="2982773"/>
          </a:xfrm>
          <a:prstGeom prst="rect">
            <a:avLst/>
          </a:prstGeom>
        </p:spPr>
      </p:pic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000000"/>
                </a:solidFill>
                <a:latin typeface="Gill Sans SemiBold"/>
                <a:cs typeface="Gill Sans SemiBold"/>
              </a:rPr>
              <a:t>Episode II  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4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82800"/>
            <a:ext cx="7772400" cy="1470025"/>
          </a:xfrm>
        </p:spPr>
        <p:txBody>
          <a:bodyPr>
            <a:noAutofit/>
          </a:bodyPr>
          <a:lstStyle/>
          <a:p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Staying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Safe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in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/>
            </a:r>
            <a:br>
              <a:rPr lang="en-US" altLang="zh-CN" sz="6600" dirty="0">
                <a:latin typeface="Gill Sans MT" panose="020B0502020104020203" pitchFamily="34" charset="0"/>
                <a:cs typeface="Gill Sans SemiBold"/>
              </a:rPr>
            </a:b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the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Sunshine</a:t>
            </a:r>
            <a:endParaRPr lang="en-US" sz="6600" dirty="0">
              <a:latin typeface="Gill Sans MT" panose="020B0502020104020203" pitchFamily="34" charset="0"/>
              <a:cs typeface="Gill Sans Semi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Gill Sans SemiBold"/>
              </a:rPr>
              <a:t>RJ125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6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48" y="2260338"/>
            <a:ext cx="3945467" cy="2988990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000000"/>
                </a:solidFill>
                <a:latin typeface="Gill Sans SemiBold"/>
                <a:cs typeface="Gill Sans SemiBold"/>
              </a:rPr>
              <a:t>Episode III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5164"/>
          <a:stretch/>
        </p:blipFill>
        <p:spPr>
          <a:xfrm>
            <a:off x="2082555" y="2269068"/>
            <a:ext cx="4741577" cy="2980268"/>
          </a:xfrm>
          <a:prstGeom prst="rect">
            <a:avLst/>
          </a:prstGeom>
        </p:spPr>
      </p:pic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dirty="0">
                <a:solidFill>
                  <a:srgbClr val="000000"/>
                </a:solidFill>
                <a:latin typeface="Gill Sans SemiBold"/>
                <a:cs typeface="Gill Sans SemiBold"/>
              </a:rPr>
              <a:t>Episode IV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9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5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" r="9782"/>
          <a:stretch/>
        </p:blipFill>
        <p:spPr>
          <a:xfrm>
            <a:off x="2082801" y="2308420"/>
            <a:ext cx="4764643" cy="2920628"/>
          </a:xfrm>
          <a:prstGeom prst="rect">
            <a:avLst/>
          </a:prstGeom>
        </p:spPr>
      </p:pic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000000"/>
                </a:solidFill>
                <a:latin typeface="Gill Sans SemiBold"/>
                <a:cs typeface="Gill Sans SemiBold"/>
              </a:rPr>
              <a:t>Episode V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5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Learning Points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303873" y="2387599"/>
            <a:ext cx="2726267" cy="3589866"/>
          </a:xfrm>
          <a:prstGeom prst="roundRect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46378" y="2387599"/>
            <a:ext cx="2726267" cy="3589866"/>
          </a:xfrm>
          <a:prstGeom prst="roundRect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7872" y="1675133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Impact"/>
                <a:cs typeface="Impact"/>
              </a:rPr>
              <a:t>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7072" y="1675133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Impact"/>
                <a:cs typeface="Impact"/>
              </a:rPr>
              <a:t>Two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7073" y="3533814"/>
            <a:ext cx="235372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>
                <a:latin typeface="Helvetica Neue"/>
                <a:cs typeface="Helvetica Neue"/>
              </a:rPr>
              <a:t>Skin cancer is not trivial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9340" y="3393097"/>
            <a:ext cx="2353728" cy="173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>
                <a:latin typeface="Helvetica Neue"/>
                <a:cs typeface="Helvetica Neue"/>
              </a:rPr>
              <a:t>Skin cancer affects loved ones</a:t>
            </a:r>
          </a:p>
        </p:txBody>
      </p:sp>
    </p:spTree>
    <p:extLst>
      <p:ext uri="{BB962C8B-B14F-4D97-AF65-F5344CB8AC3E}">
        <p14:creationId xmlns:p14="http://schemas.microsoft.com/office/powerpoint/2010/main" val="220285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/>
      <p:bldP spid="11" grpId="0"/>
      <p:bldP spid="4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Camera Photo Booth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19" name="Picture 18" descr="calendar-icon-in-black_318-977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49" y="2221342"/>
            <a:ext cx="1855700" cy="18827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28589" y="4570515"/>
            <a:ext cx="2751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Helvetica Neue"/>
                <a:cs typeface="Helvetica Neue"/>
              </a:rPr>
              <a:t>Concurrent with Social Media Campaign</a:t>
            </a:r>
          </a:p>
        </p:txBody>
      </p:sp>
      <p:pic>
        <p:nvPicPr>
          <p:cNvPr id="2" name="Picture 1" descr="Canteen 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16" y="2221342"/>
            <a:ext cx="2035075" cy="20350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32982" y="4849801"/>
            <a:ext cx="275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Helvetica Neue"/>
                <a:cs typeface="Helvetica Neue"/>
              </a:rPr>
              <a:t>Canteen</a:t>
            </a:r>
          </a:p>
        </p:txBody>
      </p:sp>
    </p:spTree>
    <p:extLst>
      <p:ext uri="{BB962C8B-B14F-4D97-AF65-F5344CB8AC3E}">
        <p14:creationId xmlns:p14="http://schemas.microsoft.com/office/powerpoint/2010/main" val="204807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Camera Photo Booth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Screen Shot 2017-10-08 at 8.15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66" y="1809240"/>
            <a:ext cx="3365500" cy="391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32798" y="3911600"/>
            <a:ext cx="2349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Helvetica Neue"/>
                <a:cs typeface="Helvetica Neue"/>
              </a:rPr>
              <a:t>UV camera connected to a projector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000" y="1910546"/>
            <a:ext cx="2751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4E0468"/>
                </a:solidFill>
                <a:latin typeface="Helvetica Neue"/>
                <a:cs typeface="Helvetica Neue"/>
              </a:rPr>
              <a:t>Coloured</a:t>
            </a:r>
            <a:r>
              <a:rPr lang="en-US" sz="2800" dirty="0" smtClean="0">
                <a:solidFill>
                  <a:srgbClr val="4E0468"/>
                </a:solidFill>
                <a:latin typeface="Helvetica Neue"/>
                <a:cs typeface="Helvetica Neue"/>
              </a:rPr>
              <a:t> </a:t>
            </a:r>
            <a:r>
              <a:rPr lang="en-US" sz="2800" dirty="0">
                <a:solidFill>
                  <a:srgbClr val="4E0468"/>
                </a:solidFill>
                <a:latin typeface="Helvetica Neue"/>
                <a:cs typeface="Helvetica Neue"/>
              </a:rPr>
              <a:t>Sunscreen</a:t>
            </a:r>
          </a:p>
        </p:txBody>
      </p:sp>
      <p:cxnSp>
        <p:nvCxnSpPr>
          <p:cNvPr id="20" name="Elbow Connector 19"/>
          <p:cNvCxnSpPr/>
          <p:nvPr/>
        </p:nvCxnSpPr>
        <p:spPr>
          <a:xfrm>
            <a:off x="2595033" y="2387600"/>
            <a:ext cx="1316567" cy="406400"/>
          </a:xfrm>
          <a:prstGeom prst="bentConnector3">
            <a:avLst>
              <a:gd name="adj1" fmla="val 2041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03333" y="3911600"/>
            <a:ext cx="929465" cy="728133"/>
          </a:xfrm>
          <a:prstGeom prst="bentConnector3">
            <a:avLst>
              <a:gd name="adj1" fmla="val 29960"/>
            </a:avLst>
          </a:prstGeom>
          <a:ln>
            <a:solidFill>
              <a:srgbClr val="1031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229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Contrast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uv camer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>
          <a:xfrm>
            <a:off x="457200" y="1501544"/>
            <a:ext cx="6112933" cy="45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682316" y="3523855"/>
            <a:ext cx="275119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Helvetica Neue"/>
                <a:cs typeface="Helvetica Neue"/>
              </a:rPr>
              <a:t>Blotches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588000" y="3793071"/>
            <a:ext cx="16764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588000" y="2912541"/>
            <a:ext cx="143933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08985" y="2650931"/>
            <a:ext cx="275119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Helvetica Neue"/>
                <a:cs typeface="Helvetica Neue"/>
              </a:rPr>
              <a:t>Wrinkles</a:t>
            </a:r>
          </a:p>
        </p:txBody>
      </p:sp>
    </p:spTree>
    <p:extLst>
      <p:ext uri="{BB962C8B-B14F-4D97-AF65-F5344CB8AC3E}">
        <p14:creationId xmlns:p14="http://schemas.microsoft.com/office/powerpoint/2010/main" val="221022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Summary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29733" y="2438400"/>
            <a:ext cx="2353734" cy="2332718"/>
          </a:xfrm>
          <a:prstGeom prst="ellipse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6000" y="2438400"/>
            <a:ext cx="2353734" cy="2332718"/>
          </a:xfrm>
          <a:prstGeom prst="ellipse">
            <a:avLst/>
          </a:prstGeom>
          <a:ln w="76200" cmpd="sng">
            <a:solidFill>
              <a:srgbClr val="F39C1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399" y="2438400"/>
            <a:ext cx="2353734" cy="2332718"/>
          </a:xfrm>
          <a:prstGeom prst="ellips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17729" y="3014133"/>
            <a:ext cx="20150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Impact"/>
                <a:cs typeface="Impact"/>
              </a:rPr>
              <a:t>63%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9733" y="3300343"/>
            <a:ext cx="235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/>
                <a:cs typeface="Impact"/>
              </a:rPr>
              <a:t>Emotions</a:t>
            </a:r>
            <a:endParaRPr lang="en-US" sz="4400" dirty="0">
              <a:latin typeface="Impact"/>
              <a:cs typeface="Impac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85071" y="3272264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/>
                <a:cs typeface="Impact"/>
              </a:rPr>
              <a:t>Connection</a:t>
            </a:r>
            <a:endParaRPr lang="en-US" sz="44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07490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950" y="2817812"/>
            <a:ext cx="7772400" cy="1470025"/>
          </a:xfrm>
        </p:spPr>
        <p:txBody>
          <a:bodyPr>
            <a:noAutofit/>
          </a:bodyPr>
          <a:lstStyle/>
          <a:p>
            <a:r>
              <a:rPr lang="en-US" sz="6000" dirty="0">
                <a:latin typeface="Gill Sans SemiBold"/>
                <a:cs typeface="Gill Sans SemiBold"/>
              </a:rPr>
              <a:t>Sun Protection Support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7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Light-bulb-lightbulb-clipart-free-images-clipart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83728"/>
            <a:ext cx="831020" cy="1173367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Overview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4" name="Picture 3" descr="Stick-Figure-Children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1" y="4664882"/>
            <a:ext cx="2488079" cy="9886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503456" y="2561799"/>
            <a:ext cx="6719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2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6600" dirty="0">
              <a:solidFill>
                <a:srgbClr val="FF0028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55120" y="2549099"/>
            <a:ext cx="9008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600" dirty="0">
                <a:solidFill>
                  <a:srgbClr val="00BE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6600" dirty="0">
              <a:solidFill>
                <a:srgbClr val="00BE00"/>
              </a:solidFill>
            </a:endParaRPr>
          </a:p>
        </p:txBody>
      </p:sp>
      <p:sp>
        <p:nvSpPr>
          <p:cNvPr id="33" name="Cloud 32"/>
          <p:cNvSpPr/>
          <p:nvPr/>
        </p:nvSpPr>
        <p:spPr>
          <a:xfrm>
            <a:off x="1308100" y="1489882"/>
            <a:ext cx="7651750" cy="3196418"/>
          </a:xfrm>
          <a:prstGeom prst="cloud">
            <a:avLst/>
          </a:prstGeom>
          <a:noFill/>
          <a:ln>
            <a:solidFill>
              <a:srgbClr val="FFFF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myth-clipart-xcgrMGoc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1" y="2469095"/>
            <a:ext cx="1056479" cy="1188000"/>
          </a:xfrm>
          <a:prstGeom prst="rect">
            <a:avLst/>
          </a:prstGeom>
        </p:spPr>
      </p:pic>
      <p:pic>
        <p:nvPicPr>
          <p:cNvPr id="37" name="Picture 36" descr="sunscreen-clipart-Sunscreen-Bottl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1" y="2469095"/>
            <a:ext cx="733333" cy="11880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311934" y="2596298"/>
            <a:ext cx="6719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2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6600" dirty="0">
              <a:solidFill>
                <a:srgbClr val="FF0028"/>
              </a:solidFill>
            </a:endParaRPr>
          </a:p>
        </p:txBody>
      </p:sp>
      <p:sp>
        <p:nvSpPr>
          <p:cNvPr id="41" name="Striped Right Arrow 40"/>
          <p:cNvSpPr/>
          <p:nvPr/>
        </p:nvSpPr>
        <p:spPr>
          <a:xfrm rot="5400000">
            <a:off x="4277906" y="4000500"/>
            <a:ext cx="1447800" cy="1003300"/>
          </a:xfrm>
          <a:prstGeom prst="stripedRightArrow">
            <a:avLst/>
          </a:prstGeom>
          <a:solidFill>
            <a:srgbClr val="FFDC32"/>
          </a:solidFill>
          <a:ln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riped Right Arrow 41"/>
          <p:cNvSpPr/>
          <p:nvPr/>
        </p:nvSpPr>
        <p:spPr>
          <a:xfrm rot="5400000">
            <a:off x="6356351" y="4000500"/>
            <a:ext cx="1447800" cy="1003300"/>
          </a:xfrm>
          <a:prstGeom prst="stripedRightArrow">
            <a:avLst/>
          </a:prstGeom>
          <a:solidFill>
            <a:srgbClr val="FFDC32"/>
          </a:solidFill>
          <a:ln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/>
          <p:cNvSpPr/>
          <p:nvPr/>
        </p:nvSpPr>
        <p:spPr>
          <a:xfrm>
            <a:off x="3979790" y="5289550"/>
            <a:ext cx="1976510" cy="996950"/>
          </a:xfrm>
          <a:prstGeom prst="cloud">
            <a:avLst/>
          </a:prstGeom>
          <a:solidFill>
            <a:srgbClr val="FFFF96"/>
          </a:solidFill>
          <a:ln>
            <a:solidFill>
              <a:srgbClr val="FFDC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+mj-lt"/>
                <a:cs typeface="Gill Sans Light"/>
              </a:rPr>
              <a:t>UV Alert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213535" y="5289550"/>
            <a:ext cx="1976510" cy="1177322"/>
            <a:chOff x="6213535" y="5289550"/>
            <a:chExt cx="1976510" cy="1177322"/>
          </a:xfrm>
        </p:grpSpPr>
        <p:sp>
          <p:nvSpPr>
            <p:cNvPr id="44" name="Cloud 43"/>
            <p:cNvSpPr/>
            <p:nvPr/>
          </p:nvSpPr>
          <p:spPr>
            <a:xfrm flipH="1" flipV="1">
              <a:off x="6213535" y="5289550"/>
              <a:ext cx="1976510" cy="996950"/>
            </a:xfrm>
            <a:prstGeom prst="cloud">
              <a:avLst/>
            </a:prstGeom>
            <a:solidFill>
              <a:srgbClr val="FFFF96"/>
            </a:solidFill>
            <a:ln>
              <a:solidFill>
                <a:srgbClr val="FFDC3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13535" y="5543542"/>
              <a:ext cx="1976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cs typeface="Gill Sans Light"/>
                </a:rPr>
                <a:t>Sunscreen vending machine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919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33" grpId="0" animBg="1"/>
      <p:bldP spid="38" grpId="0"/>
      <p:bldP spid="41" grpId="0" animBg="1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Outline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5" name="Oval 4"/>
          <p:cNvSpPr>
            <a:spLocks noChangeAspect="1"/>
          </p:cNvSpPr>
          <p:nvPr/>
        </p:nvSpPr>
        <p:spPr>
          <a:xfrm>
            <a:off x="948266" y="1625600"/>
            <a:ext cx="611998" cy="6119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948266" y="3458800"/>
            <a:ext cx="611998" cy="611999"/>
          </a:xfrm>
          <a:prstGeom prst="ellipse">
            <a:avLst/>
          </a:prstGeom>
          <a:solidFill>
            <a:srgbClr val="F4AA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948266" y="4375400"/>
            <a:ext cx="611998" cy="611999"/>
          </a:xfrm>
          <a:prstGeom prst="ellipse">
            <a:avLst/>
          </a:prstGeom>
          <a:solidFill>
            <a:srgbClr val="FFCC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948266" y="2542200"/>
            <a:ext cx="611998" cy="611999"/>
          </a:xfrm>
          <a:prstGeom prst="ellipse">
            <a:avLst/>
          </a:prstGeom>
          <a:solidFill>
            <a:srgbClr val="E78B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48266" y="5291999"/>
            <a:ext cx="611998" cy="61199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Gill Sans"/>
                <a:cs typeface="Gill Sans"/>
              </a:rPr>
              <a:t>5</a:t>
            </a:r>
            <a:endParaRPr lang="en-US" sz="24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9599" y="1625600"/>
            <a:ext cx="494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Xiuhua: Problem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79599" y="2554361"/>
            <a:ext cx="494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Andy: Causes &amp; Approach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9599" y="3483122"/>
            <a:ext cx="666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Hannah: Solution 1</a:t>
            </a:r>
            <a:r>
              <a:rPr lang="zh-CN" altLang="zh-CN" sz="2800" dirty="0">
                <a:latin typeface="Gill Sans"/>
                <a:cs typeface="Gill Sans"/>
              </a:rPr>
              <a:t> </a:t>
            </a:r>
            <a:r>
              <a:rPr lang="en-US" altLang="zh-CN" sz="2800" dirty="0">
                <a:latin typeface="Gill Sans"/>
                <a:cs typeface="Gill Sans"/>
              </a:rPr>
              <a:t>(</a:t>
            </a:r>
            <a:r>
              <a:rPr lang="en-US" altLang="zh-CN" sz="2800" dirty="0" err="1" smtClean="0">
                <a:latin typeface="Gill Sans"/>
                <a:cs typeface="Gill Sans"/>
              </a:rPr>
              <a:t>SunProtectionNow</a:t>
            </a:r>
            <a:r>
              <a:rPr lang="en-US" altLang="zh-CN" sz="2800" dirty="0">
                <a:latin typeface="Gill Sans"/>
                <a:cs typeface="Gill Sans"/>
              </a:rPr>
              <a:t>!)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79599" y="4411883"/>
            <a:ext cx="6413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Gill Sans"/>
                <a:cs typeface="Gill Sans"/>
              </a:rPr>
              <a:t>Zhizhi</a:t>
            </a:r>
            <a:r>
              <a:rPr lang="en-US" sz="2800" dirty="0">
                <a:latin typeface="Gill Sans"/>
                <a:cs typeface="Gill Sans"/>
              </a:rPr>
              <a:t>: Solution 2</a:t>
            </a:r>
            <a:r>
              <a:rPr lang="zh-CN" altLang="en-US" sz="2800" dirty="0">
                <a:latin typeface="Gill Sans"/>
                <a:cs typeface="Gill Sans"/>
              </a:rPr>
              <a:t> </a:t>
            </a:r>
            <a:r>
              <a:rPr lang="en-US" altLang="zh-CN" sz="2800" dirty="0">
                <a:latin typeface="Gill Sans"/>
                <a:cs typeface="Gill Sans"/>
              </a:rPr>
              <a:t>(Sun</a:t>
            </a:r>
            <a:r>
              <a:rPr lang="zh-CN" altLang="en-US" sz="2800" dirty="0">
                <a:latin typeface="Gill Sans"/>
                <a:cs typeface="Gill Sans"/>
              </a:rPr>
              <a:t> </a:t>
            </a:r>
            <a:r>
              <a:rPr lang="en-US" altLang="zh-CN" sz="2800" dirty="0">
                <a:latin typeface="Gill Sans"/>
                <a:cs typeface="Gill Sans"/>
              </a:rPr>
              <a:t>Protection</a:t>
            </a:r>
            <a:r>
              <a:rPr lang="zh-CN" altLang="en-US" sz="2800" dirty="0">
                <a:latin typeface="Gill Sans"/>
                <a:cs typeface="Gill Sans"/>
              </a:rPr>
              <a:t> </a:t>
            </a:r>
            <a:r>
              <a:rPr lang="en-US" altLang="zh-CN" sz="2800" dirty="0">
                <a:latin typeface="Gill Sans"/>
                <a:cs typeface="Gill Sans"/>
              </a:rPr>
              <a:t>Support)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79599" y="5340644"/>
            <a:ext cx="6128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Gill Sans"/>
                <a:cs typeface="Gill Sans"/>
              </a:rPr>
              <a:t>Zharfan</a:t>
            </a:r>
            <a:r>
              <a:rPr lang="en-US" sz="2800" dirty="0">
                <a:latin typeface="Gill Sans"/>
                <a:cs typeface="Gill Sans"/>
              </a:rPr>
              <a:t>: </a:t>
            </a:r>
            <a:r>
              <a:rPr lang="en-US" sz="2800" dirty="0" smtClean="0">
                <a:latin typeface="Gill Sans"/>
                <a:cs typeface="Gill Sans"/>
              </a:rPr>
              <a:t>Evaluation &amp; Conclusion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325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30" grpId="0" animBg="1"/>
      <p:bldP spid="31" grpId="0" animBg="1"/>
      <p:bldP spid="32" grpId="0" animBg="1"/>
      <p:bldP spid="7" grpId="0"/>
      <p:bldP spid="33" grpId="0"/>
      <p:bldP spid="34" grpId="0"/>
      <p:bldP spid="35" grpId="0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Alert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946400" y="2116666"/>
            <a:ext cx="3403600" cy="1286933"/>
            <a:chOff x="2946400" y="2116666"/>
            <a:chExt cx="3403600" cy="1286933"/>
          </a:xfrm>
        </p:grpSpPr>
        <p:sp>
          <p:nvSpPr>
            <p:cNvPr id="2" name="Rounded Rectangle 1"/>
            <p:cNvSpPr/>
            <p:nvPr/>
          </p:nvSpPr>
          <p:spPr>
            <a:xfrm>
              <a:off x="2946400" y="2116666"/>
              <a:ext cx="3403600" cy="128693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200400" y="2319865"/>
              <a:ext cx="880533" cy="897467"/>
            </a:xfrm>
            <a:prstGeom prst="ellipse">
              <a:avLst/>
            </a:prstGeom>
            <a:solidFill>
              <a:srgbClr val="00BE00"/>
            </a:solidFill>
            <a:ln>
              <a:noFill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199467" y="2319865"/>
              <a:ext cx="880533" cy="897467"/>
            </a:xfrm>
            <a:prstGeom prst="ellipse">
              <a:avLst/>
            </a:prstGeom>
            <a:solidFill>
              <a:srgbClr val="FFFF3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198533" y="2319865"/>
              <a:ext cx="880533" cy="8974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200400" y="2116666"/>
              <a:ext cx="880533" cy="1286933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4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50534" y="1353276"/>
            <a:ext cx="5029199" cy="716723"/>
            <a:chOff x="2150534" y="1353276"/>
            <a:chExt cx="5029199" cy="716723"/>
          </a:xfrm>
        </p:grpSpPr>
        <p:sp>
          <p:nvSpPr>
            <p:cNvPr id="9" name="TextBox 8"/>
            <p:cNvSpPr txBox="1"/>
            <p:nvPr/>
          </p:nvSpPr>
          <p:spPr>
            <a:xfrm>
              <a:off x="2150534" y="1353276"/>
              <a:ext cx="50291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"/>
                  <a:cs typeface="Helvetica"/>
                </a:rPr>
                <a:t>3 different </a:t>
              </a:r>
              <a:r>
                <a:rPr lang="en-US" sz="2800" dirty="0" err="1">
                  <a:latin typeface="Helvetica"/>
                  <a:cs typeface="Helvetica"/>
                </a:rPr>
                <a:t>coloured</a:t>
              </a:r>
              <a:r>
                <a:rPr lang="en-US" sz="2800" dirty="0">
                  <a:latin typeface="Helvetica"/>
                  <a:cs typeface="Helvetica"/>
                </a:rPr>
                <a:t> lights </a:t>
              </a:r>
            </a:p>
          </p:txBody>
        </p:sp>
        <p:sp>
          <p:nvSpPr>
            <p:cNvPr id="27" name="Left Brace 26"/>
            <p:cNvSpPr>
              <a:spLocks/>
            </p:cNvSpPr>
            <p:nvPr/>
          </p:nvSpPr>
          <p:spPr>
            <a:xfrm rot="5400000">
              <a:off x="4603066" y="593999"/>
              <a:ext cx="108000" cy="2844000"/>
            </a:xfrm>
            <a:prstGeom prst="leftBr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4199467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198533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31" name="Picture 30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2" name="Picture 31" descr="sunscreen-clipart-Sunscreen-Bottle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00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Alert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46400" y="2116666"/>
            <a:ext cx="3403600" cy="12869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200400" y="2319865"/>
            <a:ext cx="880533" cy="897467"/>
          </a:xfrm>
          <a:prstGeom prst="ellipse">
            <a:avLst/>
          </a:prstGeom>
          <a:solidFill>
            <a:srgbClr val="00C400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99467" y="2319865"/>
            <a:ext cx="880533" cy="897467"/>
          </a:xfrm>
          <a:prstGeom prst="ellipse">
            <a:avLst/>
          </a:prstGeom>
          <a:solidFill>
            <a:srgbClr val="FFFF3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98533" y="2319865"/>
            <a:ext cx="880533" cy="8974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999" y="1252483"/>
            <a:ext cx="2573867" cy="584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E00"/>
                </a:solidFill>
                <a:latin typeface="Gill Sans"/>
                <a:cs typeface="Gill Sans"/>
              </a:rPr>
              <a:t>UVI 0-2 (Low)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80000" y="3911630"/>
            <a:ext cx="3335867" cy="1371600"/>
          </a:xfrm>
          <a:prstGeom prst="rect">
            <a:avLst/>
          </a:prstGeom>
          <a:noFill/>
          <a:ln>
            <a:solidFill>
              <a:srgbClr val="00C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No action required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5066" y="3911630"/>
            <a:ext cx="3335867" cy="1371600"/>
          </a:xfrm>
          <a:prstGeom prst="rect">
            <a:avLst/>
          </a:prstGeom>
          <a:noFill/>
          <a:ln>
            <a:solidFill>
              <a:srgbClr val="00C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Safe to stay under the sun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199467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198533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35" name="Picture 34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6" name="Picture 35" descr="sunscreen-clipart-Sunscreen-Bottle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29" name="Picture 28" descr="myth-clipart-xcgrMGocA.gif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0" name="Picture 29" descr="sunscreen-clipart-Sunscreen-Bottle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Alert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46400" y="2116666"/>
            <a:ext cx="3403600" cy="12869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200400" y="2319865"/>
            <a:ext cx="880533" cy="897467"/>
          </a:xfrm>
          <a:prstGeom prst="ellipse">
            <a:avLst/>
          </a:prstGeom>
          <a:solidFill>
            <a:srgbClr val="00BE00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99467" y="2319865"/>
            <a:ext cx="880533" cy="897467"/>
          </a:xfrm>
          <a:prstGeom prst="ellipse">
            <a:avLst/>
          </a:prstGeom>
          <a:solidFill>
            <a:srgbClr val="FFFF3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98533" y="2319865"/>
            <a:ext cx="880533" cy="8974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999" y="1252483"/>
            <a:ext cx="6383868" cy="584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88B11"/>
                </a:solidFill>
                <a:latin typeface="Gill Sans"/>
                <a:cs typeface="Gill Sans"/>
              </a:rPr>
              <a:t>UVI 3-7 (Moderate/moderately high)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92316" y="3911628"/>
            <a:ext cx="3723551" cy="1655998"/>
          </a:xfrm>
          <a:prstGeom prst="rect">
            <a:avLst/>
          </a:prstGeom>
          <a:noFill/>
          <a:ln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Wear protective clothing and wide-brimmed hat if possible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5066" y="3911631"/>
            <a:ext cx="3335867" cy="1655999"/>
          </a:xfrm>
          <a:prstGeom prst="rect">
            <a:avLst/>
          </a:prstGeom>
          <a:noFill/>
          <a:ln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Apply SPF30+ sunscreen every 2 hours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200400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198533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27" name="Picture 26" descr="myth-clipart-xcgrMGocA.gif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28" name="Picture 27" descr="sunscreen-clipart-Sunscreen-Bottle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Alert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46400" y="2116666"/>
            <a:ext cx="3403600" cy="12869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200400" y="2319865"/>
            <a:ext cx="880533" cy="897467"/>
          </a:xfrm>
          <a:prstGeom prst="ellipse">
            <a:avLst/>
          </a:prstGeom>
          <a:solidFill>
            <a:srgbClr val="00BE00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99467" y="2319865"/>
            <a:ext cx="880533" cy="897467"/>
          </a:xfrm>
          <a:prstGeom prst="ellipse">
            <a:avLst/>
          </a:prstGeom>
          <a:solidFill>
            <a:srgbClr val="FFFF3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999" y="1252483"/>
            <a:ext cx="4436534" cy="584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Gill Sans"/>
                <a:cs typeface="Gill Sans"/>
              </a:rPr>
              <a:t>UVI 8-11 (High/Extreme)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80000" y="3911628"/>
            <a:ext cx="3335867" cy="169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Take multiple sun protection measures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5066" y="3911630"/>
            <a:ext cx="3335867" cy="169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Stay out of the sun as far as possible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200400" y="2110150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199467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98533" y="2319865"/>
            <a:ext cx="880533" cy="89746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257300">
              <a:srgbClr val="FF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4" name="Picture 3" descr="Lightning alert.jpe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13086"/>
          <a:stretch/>
        </p:blipFill>
        <p:spPr>
          <a:xfrm>
            <a:off x="2806564" y="1247546"/>
            <a:ext cx="3857625" cy="4131733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 rot="729629">
            <a:off x="4759559" y="2095949"/>
            <a:ext cx="732436" cy="418535"/>
            <a:chOff x="2946400" y="2116666"/>
            <a:chExt cx="3403600" cy="128693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grpSpPr>
        <p:sp>
          <p:nvSpPr>
            <p:cNvPr id="22" name="Rounded Rectangle 21"/>
            <p:cNvSpPr/>
            <p:nvPr/>
          </p:nvSpPr>
          <p:spPr>
            <a:xfrm>
              <a:off x="2946400" y="2116666"/>
              <a:ext cx="3403600" cy="128693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p3d>
              <a:bevelT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200400" y="2319865"/>
              <a:ext cx="880533" cy="897467"/>
            </a:xfrm>
            <a:prstGeom prst="ellipse">
              <a:avLst/>
            </a:prstGeom>
            <a:solidFill>
              <a:srgbClr val="00BE00"/>
            </a:solidFill>
            <a:ln>
              <a:noFill/>
            </a:ln>
            <a:effectLst/>
            <a:sp3d>
              <a:bevelT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199467" y="2319865"/>
              <a:ext cx="880533" cy="897467"/>
            </a:xfrm>
            <a:prstGeom prst="ellipse">
              <a:avLst/>
            </a:prstGeom>
            <a:solidFill>
              <a:srgbClr val="FFFF32"/>
            </a:solidFill>
            <a:ln>
              <a:noFill/>
            </a:ln>
            <a:sp3d>
              <a:bevelT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98533" y="2319865"/>
              <a:ext cx="880533" cy="8974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p3d>
              <a:bevelT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Placement of UV Alert</a:t>
            </a:r>
          </a:p>
        </p:txBody>
      </p:sp>
      <p:sp>
        <p:nvSpPr>
          <p:cNvPr id="8" name="Oval 7"/>
          <p:cNvSpPr/>
          <p:nvPr/>
        </p:nvSpPr>
        <p:spPr>
          <a:xfrm>
            <a:off x="4127500" y="1803400"/>
            <a:ext cx="1329444" cy="914400"/>
          </a:xfrm>
          <a:prstGeom prst="ellipse">
            <a:avLst/>
          </a:prstGeom>
          <a:noFill/>
          <a:ln w="28575" cmpd="sng">
            <a:solidFill>
              <a:srgbClr val="FFFF32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32" name="Picture 31" descr="myth-clipart-xcgrMGocA.gif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3" name="Picture 32" descr="sunscreen-clipart-Sunscreen-Bottle.pn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72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Sunscreen Vending Machine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6" name="Picture 5" descr="Screen Shot 2017-10-09 at 8.40.33 a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881" b="9032"/>
          <a:stretch/>
        </p:blipFill>
        <p:spPr>
          <a:xfrm>
            <a:off x="3009900" y="1329931"/>
            <a:ext cx="2946400" cy="452476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200400" y="1485900"/>
            <a:ext cx="3860800" cy="4856163"/>
            <a:chOff x="3200400" y="1485900"/>
            <a:chExt cx="3860800" cy="4856163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197600" y="1485900"/>
              <a:ext cx="0" cy="4165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200400" y="5978526"/>
              <a:ext cx="25273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248400" y="3454400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 cm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89400" y="597273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 cm</a:t>
              </a:r>
            </a:p>
          </p:txBody>
        </p:sp>
      </p:grpSp>
      <p:sp>
        <p:nvSpPr>
          <p:cNvPr id="32" name="Round Diagonal Corner Rectangle 31"/>
          <p:cNvSpPr/>
          <p:nvPr/>
        </p:nvSpPr>
        <p:spPr>
          <a:xfrm>
            <a:off x="800100" y="1556224"/>
            <a:ext cx="2209800" cy="114593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Sells one-time use sunscreen s</a:t>
            </a:r>
            <a:r>
              <a:rPr lang="en-US" altLang="zh-CN" sz="2000" dirty="0">
                <a:solidFill>
                  <a:srgbClr val="000000"/>
                </a:solidFill>
                <a:latin typeface="Helvetica"/>
                <a:cs typeface="Helvetica"/>
              </a:rPr>
              <a:t>achets</a:t>
            </a: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414692" y="3182590"/>
            <a:ext cx="3009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84948" y="2847898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CEPAS Card Reader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31800" y="4278868"/>
            <a:ext cx="3124200" cy="646331"/>
            <a:chOff x="431800" y="4278868"/>
            <a:chExt cx="3124200" cy="646331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546100" y="4648200"/>
              <a:ext cx="30099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31800" y="4278868"/>
              <a:ext cx="2578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Advices on sunscreen application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46" name="Picture 45" descr="myth-clipart-xcgrMGocA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47" name="Picture 46" descr="sunscreen-clipart-Sunscreen-Bottle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03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Sunscreen Vending Machine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20" name="Picture 19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21" name="Picture 20" descr="sunscreen-clipart-Sunscreen-Bottle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  <p:pic>
        <p:nvPicPr>
          <p:cNvPr id="3" name="Picture 2" descr="Screen Shot 2017-10-09 at 7.47.5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5" y="1974850"/>
            <a:ext cx="61849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9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Sunscreen Vending Machine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20" name="Picture 19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21" name="Picture 20" descr="sunscreen-clipart-Sunscreen-Bottle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  <p:graphicFrame>
        <p:nvGraphicFramePr>
          <p:cNvPr id="3" name="Diagram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704432"/>
              </p:ext>
            </p:extLst>
          </p:nvPr>
        </p:nvGraphicFramePr>
        <p:xfrm>
          <a:off x="838200" y="2441344"/>
          <a:ext cx="7621842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962400" y="3403600"/>
            <a:ext cx="4497642" cy="864000"/>
          </a:xfrm>
          <a:prstGeom prst="roundRect">
            <a:avLst/>
          </a:prstGeom>
          <a:noFill/>
          <a:ln w="19050" cmpd="sng"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For those who forget to 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bring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38200" y="3403600"/>
            <a:ext cx="2882900" cy="1943100"/>
          </a:xfrm>
          <a:prstGeom prst="roundRect">
            <a:avLst/>
          </a:prstGeom>
          <a:noFill/>
          <a:ln w="19050" cmpd="sng"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ill Sans"/>
                <a:cs typeface="Gill Sans"/>
              </a:rPr>
              <a:t>Free </a:t>
            </a:r>
            <a:r>
              <a:rPr lang="en-US" sz="2400" dirty="0">
                <a:solidFill>
                  <a:schemeClr val="tx1"/>
                </a:solidFill>
                <a:latin typeface="Gill Sans"/>
                <a:cs typeface="Gill Sans"/>
              </a:rPr>
              <a:t>sunscreen </a:t>
            </a:r>
            <a:r>
              <a:rPr lang="en-US" sz="2400" dirty="0" smtClean="0">
                <a:solidFill>
                  <a:schemeClr val="tx1"/>
                </a:solidFill>
                <a:latin typeface="Gill Sans"/>
                <a:cs typeface="Gill Sans"/>
              </a:rPr>
              <a:t>sachets</a:t>
            </a:r>
            <a:endParaRPr lang="en-US" sz="24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962400" y="4482700"/>
            <a:ext cx="4497642" cy="864000"/>
          </a:xfrm>
          <a:prstGeom prst="roundRect">
            <a:avLst/>
          </a:prstGeom>
          <a:noFill/>
          <a:ln w="19050" cmpd="sng"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Sunscreen sachets 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at </a:t>
            </a:r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20 cents 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34" name="Picture 33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5" name="Picture 34" descr="sunscreen-clipart-Sunscreen-Bottl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51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25" grpId="0" animBg="1"/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06731"/>
            <a:ext cx="7772400" cy="1470025"/>
          </a:xfrm>
        </p:spPr>
        <p:txBody>
          <a:bodyPr>
            <a:noAutofit/>
          </a:bodyPr>
          <a:lstStyle/>
          <a:p>
            <a:r>
              <a:rPr lang="en-US" sz="7200" dirty="0">
                <a:latin typeface="Gill Sans MT" panose="020B0502020104020203" pitchFamily="34" charset="0"/>
                <a:cs typeface="Gill Sans SemiBold"/>
              </a:rPr>
              <a:t>Evaluation 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7200" dirty="0">
                <a:latin typeface="Gill Sans MT" panose="020B0502020104020203" pitchFamily="34" charset="0"/>
                <a:cs typeface="Gill Sans SemiBold"/>
              </a:rPr>
              <a:t>&amp;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7200" dirty="0">
                <a:latin typeface="Gill Sans MT" panose="020B0502020104020203" pitchFamily="34" charset="0"/>
                <a:cs typeface="Gill Sans SemiBold"/>
              </a:rPr>
              <a:t> Conclusion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Project Strength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1976" y="2639456"/>
            <a:ext cx="2212258" cy="1734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Eradicate apathetic nature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99288" y="2600128"/>
            <a:ext cx="2231923" cy="180453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Create suitable environment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23351" y="4235494"/>
            <a:ext cx="2159254" cy="18096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Open minds </a:t>
            </a:r>
          </a:p>
        </p:txBody>
      </p:sp>
      <p:sp>
        <p:nvSpPr>
          <p:cNvPr id="24" name="Right Arrow 23"/>
          <p:cNvSpPr/>
          <p:nvPr/>
        </p:nvSpPr>
        <p:spPr>
          <a:xfrm rot="2694268">
            <a:off x="2441922" y="4033256"/>
            <a:ext cx="881602" cy="75812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`</a:t>
            </a:r>
          </a:p>
        </p:txBody>
      </p:sp>
      <p:sp>
        <p:nvSpPr>
          <p:cNvPr id="39" name="Right Arrow 38"/>
          <p:cNvSpPr/>
          <p:nvPr/>
        </p:nvSpPr>
        <p:spPr>
          <a:xfrm rot="19721408">
            <a:off x="5596996" y="4193607"/>
            <a:ext cx="895817" cy="75812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Cloud 24"/>
          <p:cNvSpPr/>
          <p:nvPr/>
        </p:nvSpPr>
        <p:spPr>
          <a:xfrm>
            <a:off x="3073500" y="1212240"/>
            <a:ext cx="3081495" cy="1845591"/>
          </a:xfrm>
          <a:prstGeom prst="clou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230556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Lack of Sun Protection Habits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192452" y="4131930"/>
            <a:ext cx="214509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Block Arc 44"/>
          <p:cNvSpPr/>
          <p:nvPr/>
        </p:nvSpPr>
        <p:spPr>
          <a:xfrm rot="16200000" flipH="1">
            <a:off x="2910117" y="2510982"/>
            <a:ext cx="3240000" cy="3240000"/>
          </a:xfrm>
          <a:prstGeom prst="blockArc">
            <a:avLst>
              <a:gd name="adj1" fmla="val 10837131"/>
              <a:gd name="adj2" fmla="val 0"/>
              <a:gd name="adj3" fmla="val 25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lock Arc 45"/>
          <p:cNvSpPr/>
          <p:nvPr/>
        </p:nvSpPr>
        <p:spPr>
          <a:xfrm rot="16200000" flipH="1">
            <a:off x="2913012" y="2509924"/>
            <a:ext cx="3240000" cy="3239998"/>
          </a:xfrm>
          <a:prstGeom prst="blockArc">
            <a:avLst>
              <a:gd name="adj1" fmla="val 10844612"/>
              <a:gd name="adj2" fmla="val 14382741"/>
              <a:gd name="adj3" fmla="val 25068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Block Arc 46"/>
          <p:cNvSpPr/>
          <p:nvPr/>
        </p:nvSpPr>
        <p:spPr>
          <a:xfrm rot="5400000" flipH="1">
            <a:off x="2952452" y="2510982"/>
            <a:ext cx="3240000" cy="3240000"/>
          </a:xfrm>
          <a:prstGeom prst="blockArc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 descr="toilet-man-women_318-28658.jpg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3"/>
          <a:stretch/>
        </p:blipFill>
        <p:spPr>
          <a:xfrm flipH="1">
            <a:off x="8337550" y="3122214"/>
            <a:ext cx="444500" cy="101864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 flipH="1">
            <a:off x="6421008" y="3696618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No sun protection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2858" y="1630448"/>
            <a:ext cx="3087267" cy="1214652"/>
            <a:chOff x="452858" y="1630448"/>
            <a:chExt cx="3087267" cy="121465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3232150" y="2623805"/>
              <a:ext cx="307975" cy="22129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 descr="toilet-man-women_318-28658.jp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63"/>
            <a:stretch/>
          </p:blipFill>
          <p:spPr>
            <a:xfrm flipH="1">
              <a:off x="452858" y="1630448"/>
              <a:ext cx="559965" cy="1044000"/>
            </a:xfrm>
            <a:prstGeom prst="rect">
              <a:avLst/>
            </a:prstGeom>
          </p:spPr>
        </p:pic>
        <p:cxnSp>
          <p:nvCxnSpPr>
            <p:cNvPr id="54" name="Straight Connector 53"/>
            <p:cNvCxnSpPr/>
            <p:nvPr/>
          </p:nvCxnSpPr>
          <p:spPr>
            <a:xfrm>
              <a:off x="1073149" y="2623805"/>
              <a:ext cx="2160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 flipH="1">
              <a:off x="1022350" y="2185617"/>
              <a:ext cx="2406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Sun protection (30%)</a:t>
              </a:r>
            </a:p>
          </p:txBody>
        </p:sp>
      </p:grpSp>
      <p:pic>
        <p:nvPicPr>
          <p:cNvPr id="26" name="Picture 25" descr="toilet-man-women_318-28658.jpg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3"/>
          <a:stretch/>
        </p:blipFill>
        <p:spPr>
          <a:xfrm flipH="1">
            <a:off x="367133" y="4574139"/>
            <a:ext cx="559965" cy="10440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983191" y="5567496"/>
            <a:ext cx="2160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flipH="1">
            <a:off x="936625" y="5129913"/>
            <a:ext cx="240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No sun protection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136900" y="5296200"/>
            <a:ext cx="276225" cy="2744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3" name="Explosion 1 2"/>
          <p:cNvSpPr/>
          <p:nvPr/>
        </p:nvSpPr>
        <p:spPr>
          <a:xfrm>
            <a:off x="1711158" y="1630448"/>
            <a:ext cx="5603039" cy="4708895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00" dirty="0">
                <a:solidFill>
                  <a:srgbClr val="000000"/>
                </a:solidFill>
              </a:rPr>
              <a:t>UV overexposure! </a:t>
            </a:r>
          </a:p>
        </p:txBody>
      </p:sp>
    </p:spTree>
    <p:extLst>
      <p:ext uri="{BB962C8B-B14F-4D97-AF65-F5344CB8AC3E}">
        <p14:creationId xmlns:p14="http://schemas.microsoft.com/office/powerpoint/2010/main" val="402461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52" grpId="0"/>
      <p:bldP spid="28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Project Limitation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5" name="Cloud 24"/>
          <p:cNvSpPr/>
          <p:nvPr/>
        </p:nvSpPr>
        <p:spPr>
          <a:xfrm>
            <a:off x="2629470" y="1022555"/>
            <a:ext cx="3710185" cy="2003835"/>
          </a:xfrm>
          <a:prstGeom prst="cloud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High Costs Incurred</a:t>
            </a:r>
          </a:p>
        </p:txBody>
      </p:sp>
      <p:pic>
        <p:nvPicPr>
          <p:cNvPr id="2" name="Picture 1" descr="css - How do I create a teardrop in HTML? - Stack Over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2220">
            <a:off x="678280" y="2845908"/>
            <a:ext cx="2395375" cy="3373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669" y="4223024"/>
            <a:ext cx="18308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 smtClean="0">
                <a:latin typeface="Gill Sans"/>
              </a:rPr>
              <a:t>Provision of free sunscreen</a:t>
            </a:r>
            <a:endParaRPr lang="en-SG" sz="2400" dirty="0">
              <a:latin typeface="Gill Sans"/>
            </a:endParaRPr>
          </a:p>
        </p:txBody>
      </p:sp>
      <p:pic>
        <p:nvPicPr>
          <p:cNvPr id="19" name="Picture 18" descr="css - How do I create a teardrop in HTML? - Stack Over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2220">
            <a:off x="3340829" y="2884184"/>
            <a:ext cx="2395375" cy="3373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4520" y="4237703"/>
            <a:ext cx="1540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smtClean="0">
                <a:latin typeface="Gill Sans"/>
              </a:rPr>
              <a:t>Installation of </a:t>
            </a:r>
            <a:r>
              <a:rPr lang="en-SG" sz="2400" dirty="0">
                <a:latin typeface="Gill Sans"/>
              </a:rPr>
              <a:t>v</a:t>
            </a:r>
            <a:r>
              <a:rPr lang="en-SG" sz="2400" dirty="0" smtClean="0">
                <a:latin typeface="Gill Sans"/>
              </a:rPr>
              <a:t>ending </a:t>
            </a:r>
            <a:r>
              <a:rPr lang="en-SG" sz="2400" dirty="0">
                <a:latin typeface="Gill Sans"/>
              </a:rPr>
              <a:t>m</a:t>
            </a:r>
            <a:r>
              <a:rPr lang="en-SG" sz="2400" dirty="0" smtClean="0">
                <a:latin typeface="Gill Sans"/>
              </a:rPr>
              <a:t>achines</a:t>
            </a:r>
            <a:endParaRPr lang="en-SG" sz="2400" dirty="0">
              <a:latin typeface="Gill Sans"/>
            </a:endParaRPr>
          </a:p>
        </p:txBody>
      </p:sp>
      <p:pic>
        <p:nvPicPr>
          <p:cNvPr id="20" name="Picture 19" descr="css - How do I create a teardrop in HTML? - Stack Over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2220">
            <a:off x="6089865" y="2960733"/>
            <a:ext cx="2395375" cy="3373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5807" y="4237703"/>
            <a:ext cx="152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smtClean="0">
                <a:latin typeface="Gill Sans"/>
              </a:rPr>
              <a:t>Installation of UV alerts</a:t>
            </a:r>
            <a:endParaRPr lang="en-SG" sz="24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0971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Overcoming the Limitation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File:Handshake2.sv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26" y="2091506"/>
            <a:ext cx="3584102" cy="2072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51061" y="4426451"/>
            <a:ext cx="3155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Gill Sans"/>
              </a:rPr>
              <a:t>Partnerships &amp; Sponsorships</a:t>
            </a:r>
          </a:p>
        </p:txBody>
      </p:sp>
    </p:spTree>
    <p:extLst>
      <p:ext uri="{BB962C8B-B14F-4D97-AF65-F5344CB8AC3E}">
        <p14:creationId xmlns:p14="http://schemas.microsoft.com/office/powerpoint/2010/main" val="72428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Overcoming the Limitation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File:Handshake2.sv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26" y="2091506"/>
            <a:ext cx="3584102" cy="2072059"/>
          </a:xfrm>
          <a:prstGeom prst="rect">
            <a:avLst/>
          </a:prstGeom>
        </p:spPr>
      </p:pic>
      <p:pic>
        <p:nvPicPr>
          <p:cNvPr id="7" name="Picture 6" descr="File:&lt;strong&gt;Triangle&lt;/strong&gt; &lt;strong&gt;warning&lt;/strong&gt; sign (red and yellow).svg - Wikipedi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31" y="4430689"/>
            <a:ext cx="1848811" cy="1618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16" y="5114849"/>
            <a:ext cx="835013" cy="719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7961" y="4719484"/>
            <a:ext cx="2467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Gill Sans"/>
              </a:rPr>
              <a:t>Sunscreen Companies</a:t>
            </a:r>
          </a:p>
        </p:txBody>
      </p:sp>
      <p:pic>
        <p:nvPicPr>
          <p:cNvPr id="11" name="Picture 10" descr="Clipart - Liquid soap &lt;strong&gt;dispenser&lt;/strong&gt;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5" y="4133151"/>
            <a:ext cx="855063" cy="2060394"/>
          </a:xfrm>
          <a:prstGeom prst="rect">
            <a:avLst/>
          </a:prstGeom>
        </p:spPr>
      </p:pic>
      <p:pic>
        <p:nvPicPr>
          <p:cNvPr id="4" name="Picture 3" descr="Clipart - &lt;strong&gt;sunscreen&lt;/strong&gt; outlin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913">
            <a:off x="624634" y="4696614"/>
            <a:ext cx="1460877" cy="1288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9458" y="4558505"/>
            <a:ext cx="2585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Gill Sans"/>
              </a:rPr>
              <a:t>National Environmental Agency (NEA)</a:t>
            </a:r>
          </a:p>
        </p:txBody>
      </p:sp>
    </p:spTree>
    <p:extLst>
      <p:ext uri="{BB962C8B-B14F-4D97-AF65-F5344CB8AC3E}">
        <p14:creationId xmlns:p14="http://schemas.microsoft.com/office/powerpoint/2010/main" val="252352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Possible Project Adaptations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16" name="Picture 15" descr="A Dunaújvárosi Egyetem Munkahelyi Bölcsődéje | A család és ..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4" t="-4938" r="48208" b="-2598"/>
          <a:stretch/>
        </p:blipFill>
        <p:spPr>
          <a:xfrm>
            <a:off x="2227734" y="1527592"/>
            <a:ext cx="1431357" cy="2498207"/>
          </a:xfrm>
          <a:prstGeom prst="rect">
            <a:avLst/>
          </a:prstGeom>
        </p:spPr>
      </p:pic>
      <p:pic>
        <p:nvPicPr>
          <p:cNvPr id="17" name="Picture 16" descr="A Dunaújvárosi Egyetem Munkahelyi Bölcsődéje | A család és ..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6" t="34631" r="-2858" b="-3880"/>
          <a:stretch/>
        </p:blipFill>
        <p:spPr>
          <a:xfrm>
            <a:off x="5375311" y="2331720"/>
            <a:ext cx="1654754" cy="170687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372119">
            <a:off x="3904634" y="2546829"/>
            <a:ext cx="1315831" cy="103226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5286825" y="4182073"/>
            <a:ext cx="1831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Gill Sans"/>
              </a:rPr>
              <a:t>Primary school students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69806" y="4182073"/>
            <a:ext cx="2165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Gill Sans"/>
              </a:rPr>
              <a:t>Secondary school students</a:t>
            </a:r>
          </a:p>
        </p:txBody>
      </p:sp>
    </p:spTree>
    <p:extLst>
      <p:ext uri="{BB962C8B-B14F-4D97-AF65-F5344CB8AC3E}">
        <p14:creationId xmlns:p14="http://schemas.microsoft.com/office/powerpoint/2010/main" val="335775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Possible Project Adaptations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5288" y="5219700"/>
            <a:ext cx="2991851" cy="523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SG" sz="2800" dirty="0">
                <a:latin typeface="Gill Sans"/>
              </a:rPr>
              <a:t>Live action series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16" y="1992883"/>
            <a:ext cx="1693924" cy="3045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98" y="1901893"/>
            <a:ext cx="2878674" cy="287867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466610" y="3047958"/>
            <a:ext cx="928227" cy="110121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/>
          <p:cNvSpPr txBox="1"/>
          <p:nvPr/>
        </p:nvSpPr>
        <p:spPr>
          <a:xfrm>
            <a:off x="5467350" y="5255645"/>
            <a:ext cx="27432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Gill Sans"/>
              </a:rPr>
              <a:t>Animated Series</a:t>
            </a:r>
          </a:p>
        </p:txBody>
      </p:sp>
    </p:spTree>
    <p:extLst>
      <p:ext uri="{BB962C8B-B14F-4D97-AF65-F5344CB8AC3E}">
        <p14:creationId xmlns:p14="http://schemas.microsoft.com/office/powerpoint/2010/main" val="369855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Possible Project Adaptations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4425" y="5791200"/>
            <a:ext cx="4647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Gill Sans"/>
              </a:rPr>
              <a:t>Use of </a:t>
            </a:r>
            <a:r>
              <a:rPr lang="en-SG" sz="2800" dirty="0" err="1">
                <a:latin typeface="Gill Sans"/>
              </a:rPr>
              <a:t>Gashapon</a:t>
            </a:r>
            <a:r>
              <a:rPr lang="en-SG" sz="2800" dirty="0">
                <a:latin typeface="Gill Sans"/>
              </a:rPr>
              <a:t> machines</a:t>
            </a:r>
          </a:p>
        </p:txBody>
      </p:sp>
      <p:sp>
        <p:nvSpPr>
          <p:cNvPr id="11" name="Cloud 10"/>
          <p:cNvSpPr/>
          <p:nvPr/>
        </p:nvSpPr>
        <p:spPr>
          <a:xfrm>
            <a:off x="5438775" y="1590675"/>
            <a:ext cx="2775205" cy="1868766"/>
          </a:xfrm>
          <a:prstGeom prst="clou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SG" sz="2000" dirty="0">
                <a:solidFill>
                  <a:prstClr val="black"/>
                </a:solidFill>
                <a:latin typeface="Gill Sans"/>
              </a:rPr>
              <a:t>Unpredictable </a:t>
            </a:r>
            <a:r>
              <a:rPr lang="en-SG" sz="2000" dirty="0" smtClean="0">
                <a:solidFill>
                  <a:prstClr val="black"/>
                </a:solidFill>
                <a:latin typeface="Gill Sans"/>
              </a:rPr>
              <a:t>design of sunscreen sachets</a:t>
            </a:r>
            <a:endParaRPr lang="en-SG" sz="2000" dirty="0">
              <a:solidFill>
                <a:prstClr val="black"/>
              </a:solidFill>
              <a:latin typeface="Gill Sans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5481906" y="3771900"/>
            <a:ext cx="2690427" cy="1899823"/>
          </a:xfrm>
          <a:prstGeom prst="clou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SG" sz="2000" dirty="0">
                <a:solidFill>
                  <a:prstClr val="black"/>
                </a:solidFill>
                <a:latin typeface="Gill Sans"/>
              </a:rPr>
              <a:t>Appeal to children’s curiosity</a:t>
            </a:r>
          </a:p>
        </p:txBody>
      </p:sp>
      <p:pic>
        <p:nvPicPr>
          <p:cNvPr id="4" name="Picture 5" descr="&lt;strong&gt;Gachapon&lt;/strong&gt; Machine by Bluepkmntrainer on Deviant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283" y="1280513"/>
            <a:ext cx="3231715" cy="42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5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27135"/>
            <a:ext cx="7772400" cy="1470025"/>
          </a:xfrm>
        </p:spPr>
        <p:txBody>
          <a:bodyPr>
            <a:noAutofit/>
          </a:bodyPr>
          <a:lstStyle/>
          <a:p>
            <a:r>
              <a:rPr lang="en-US" sz="7200" dirty="0">
                <a:latin typeface="Gill Sans SemiBold"/>
                <a:cs typeface="Gill Sans SemiBold"/>
              </a:rPr>
              <a:t>Thank You</a:t>
            </a:r>
          </a:p>
        </p:txBody>
      </p:sp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20697" y="4237777"/>
            <a:ext cx="4517511" cy="828717"/>
          </a:xfrm>
          <a:prstGeom prst="rightArrow">
            <a:avLst/>
          </a:prstGeom>
          <a:solidFill>
            <a:srgbClr val="F4C7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Incoming UV rays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High UV Levels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520697" y="3585652"/>
            <a:ext cx="4517511" cy="828717"/>
          </a:xfrm>
          <a:prstGeom prst="rightArrow">
            <a:avLst/>
          </a:prstGeom>
          <a:solidFill>
            <a:srgbClr val="F4C7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Incoming UV rays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520698" y="2933527"/>
            <a:ext cx="4517511" cy="828717"/>
          </a:xfrm>
          <a:prstGeom prst="rightArrow">
            <a:avLst/>
          </a:prstGeom>
          <a:solidFill>
            <a:srgbClr val="F4C7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Gill Sans"/>
                <a:cs typeface="Gill Sans"/>
              </a:rPr>
              <a:t>Incoming UV rays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204092" y="1991820"/>
            <a:ext cx="3816135" cy="4002580"/>
          </a:xfrm>
          <a:prstGeom prst="ellipse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947992" y="2858151"/>
            <a:ext cx="2328334" cy="226991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"/>
                <a:cs typeface="Gill Sans"/>
              </a:rPr>
              <a:t>--- Equator ---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5301" y="3048636"/>
            <a:ext cx="1026642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7485" y="3710839"/>
            <a:ext cx="770774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935796" y="3780368"/>
            <a:ext cx="136671" cy="431797"/>
          </a:xfrm>
          <a:prstGeom prst="ellipse">
            <a:avLst/>
          </a:prstGeom>
          <a:solidFill>
            <a:srgbClr val="F27021">
              <a:alpha val="6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320721">
            <a:off x="4152979" y="3081340"/>
            <a:ext cx="152259" cy="557121"/>
          </a:xfrm>
          <a:prstGeom prst="ellipse">
            <a:avLst/>
          </a:prstGeom>
          <a:solidFill>
            <a:srgbClr val="F27021">
              <a:alpha val="6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093287" y="3643562"/>
            <a:ext cx="1441114" cy="92333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Shorter distance, smaller area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45410" y="2293400"/>
            <a:ext cx="15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Atmosphere</a:t>
            </a:r>
          </a:p>
        </p:txBody>
      </p:sp>
      <p:sp>
        <p:nvSpPr>
          <p:cNvPr id="33" name="Oval 32"/>
          <p:cNvSpPr/>
          <p:nvPr/>
        </p:nvSpPr>
        <p:spPr>
          <a:xfrm rot="19165299" flipH="1">
            <a:off x="4176100" y="4383640"/>
            <a:ext cx="147512" cy="542462"/>
          </a:xfrm>
          <a:prstGeom prst="ellipse">
            <a:avLst/>
          </a:prstGeom>
          <a:solidFill>
            <a:srgbClr val="F27021">
              <a:alpha val="6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3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34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High UV Levels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/>
          <p:cNvGraphicFramePr/>
          <p:nvPr>
            <p:extLst/>
          </p:nvPr>
        </p:nvGraphicFramePr>
        <p:xfrm>
          <a:off x="781562" y="1349144"/>
          <a:ext cx="6869902" cy="4645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602747" y="2370540"/>
            <a:ext cx="1192511" cy="38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Extreme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02747" y="3078613"/>
            <a:ext cx="1192511" cy="38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Very high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313007" y="2771193"/>
            <a:ext cx="7202855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313007" y="3503740"/>
            <a:ext cx="7202855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16200000">
            <a:off x="96406" y="3589740"/>
            <a:ext cx="11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UV Index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81562" y="1917700"/>
            <a:ext cx="7105138" cy="266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179191" y="1905000"/>
            <a:ext cx="379045" cy="342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397529" y="5499100"/>
            <a:ext cx="379045" cy="139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3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5" grpId="0"/>
      <p:bldP spid="3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Outdoor Activities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7" name="Picture 6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4" y="2280765"/>
            <a:ext cx="1477476" cy="1413238"/>
          </a:xfrm>
          <a:prstGeom prst="rect">
            <a:avLst/>
          </a:prstGeom>
        </p:spPr>
      </p:pic>
      <p:pic>
        <p:nvPicPr>
          <p:cNvPr id="2" name="Picture 1" descr="download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/>
          <a:stretch/>
        </p:blipFill>
        <p:spPr>
          <a:xfrm>
            <a:off x="3371071" y="2422990"/>
            <a:ext cx="1161920" cy="1221910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5245100" y="2654300"/>
            <a:ext cx="749300" cy="723900"/>
          </a:xfrm>
          <a:prstGeom prst="mathPlus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354776" y="2090264"/>
            <a:ext cx="1912924" cy="1859435"/>
            <a:chOff x="6354776" y="2090264"/>
            <a:chExt cx="1912924" cy="1859435"/>
          </a:xfrm>
        </p:grpSpPr>
        <p:pic>
          <p:nvPicPr>
            <p:cNvPr id="13" name="Picture 12" descr="download (3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968" y="2400300"/>
              <a:ext cx="699620" cy="1136882"/>
            </a:xfrm>
            <a:prstGeom prst="rect">
              <a:avLst/>
            </a:prstGeom>
          </p:spPr>
        </p:pic>
        <p:pic>
          <p:nvPicPr>
            <p:cNvPr id="11" name="Picture 10" descr="images (1)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99" y="2805531"/>
              <a:ext cx="1206488" cy="658805"/>
            </a:xfrm>
            <a:prstGeom prst="rect">
              <a:avLst/>
            </a:prstGeom>
          </p:spPr>
        </p:pic>
        <p:sp>
          <p:nvSpPr>
            <p:cNvPr id="9" name="&quot;No&quot; Symbol 8"/>
            <p:cNvSpPr/>
            <p:nvPr/>
          </p:nvSpPr>
          <p:spPr>
            <a:xfrm>
              <a:off x="6354776" y="2090264"/>
              <a:ext cx="1912924" cy="1859435"/>
            </a:xfrm>
            <a:prstGeom prst="noSmoking">
              <a:avLst>
                <a:gd name="adj" fmla="val 11528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88B1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5053" y="4424944"/>
            <a:ext cx="78472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00" b="1" dirty="0">
                <a:solidFill>
                  <a:schemeClr val="accent6"/>
                </a:solidFill>
              </a:rPr>
              <a:t>=</a:t>
            </a:r>
            <a:r>
              <a:rPr lang="zh-CN" altLang="en-US" sz="5300" b="1" dirty="0">
                <a:solidFill>
                  <a:schemeClr val="accent6"/>
                </a:solidFill>
              </a:rPr>
              <a:t> </a:t>
            </a:r>
            <a:r>
              <a:rPr lang="en-US" altLang="zh-CN" sz="5300" b="1" dirty="0">
                <a:solidFill>
                  <a:schemeClr val="accent6"/>
                </a:solidFill>
              </a:rPr>
              <a:t>UV</a:t>
            </a:r>
            <a:r>
              <a:rPr lang="zh-CN" altLang="en-US" sz="5300" b="1" dirty="0">
                <a:solidFill>
                  <a:schemeClr val="accent6"/>
                </a:solidFill>
              </a:rPr>
              <a:t> </a:t>
            </a:r>
            <a:r>
              <a:rPr lang="en-US" altLang="zh-CN" sz="5300" b="1" dirty="0">
                <a:solidFill>
                  <a:schemeClr val="accent6"/>
                </a:solidFill>
              </a:rPr>
              <a:t>OVEREXPOSURE</a:t>
            </a:r>
            <a:endParaRPr lang="en-US" sz="53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4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Effects of UV Overexposure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6304" y="3083716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Immune suppression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892" y="3111197"/>
            <a:ext cx="279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Premature skin aging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2093" y="5503016"/>
            <a:ext cx="162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Eye damage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6680" y="5503016"/>
            <a:ext cx="176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Skin cancer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690987" y="4063403"/>
            <a:ext cx="1357005" cy="1380916"/>
            <a:chOff x="3595995" y="3815171"/>
            <a:chExt cx="1357005" cy="1380916"/>
          </a:xfrm>
        </p:grpSpPr>
        <p:grpSp>
          <p:nvGrpSpPr>
            <p:cNvPr id="39" name="Group 38"/>
            <p:cNvGrpSpPr/>
            <p:nvPr/>
          </p:nvGrpSpPr>
          <p:grpSpPr>
            <a:xfrm>
              <a:off x="3595995" y="3815171"/>
              <a:ext cx="1357005" cy="1380916"/>
              <a:chOff x="1386195" y="1644787"/>
              <a:chExt cx="1357005" cy="1380916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386195" y="1644787"/>
                <a:ext cx="1357005" cy="1342816"/>
                <a:chOff x="1193801" y="3924301"/>
                <a:chExt cx="838349" cy="827999"/>
              </a:xfrm>
            </p:grpSpPr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1193801" y="3924301"/>
                  <a:ext cx="838349" cy="827999"/>
                </a:xfrm>
                <a:prstGeom prst="ellipse">
                  <a:avLst/>
                </a:prstGeom>
                <a:solidFill>
                  <a:srgbClr val="FBE6B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>
                  <a:off x="1386195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1699462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Block Arc 40"/>
              <p:cNvSpPr>
                <a:spLocks noChangeAspect="1"/>
              </p:cNvSpPr>
              <p:nvPr/>
            </p:nvSpPr>
            <p:spPr>
              <a:xfrm>
                <a:off x="1837230" y="2557704"/>
                <a:ext cx="465692" cy="467999"/>
              </a:xfrm>
              <a:prstGeom prst="blockArc">
                <a:avLst>
                  <a:gd name="adj1" fmla="val 12217617"/>
                  <a:gd name="adj2" fmla="val 20340379"/>
                  <a:gd name="adj3" fmla="val 6789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4475499" y="4319362"/>
              <a:ext cx="116544" cy="116767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140843" y="1243934"/>
            <a:ext cx="2239934" cy="1777767"/>
            <a:chOff x="4766539" y="1243934"/>
            <a:chExt cx="2239934" cy="1777767"/>
          </a:xfrm>
        </p:grpSpPr>
        <p:pic>
          <p:nvPicPr>
            <p:cNvPr id="25" name="Picture 24" descr="weather-thermometer-clip-art-9cRXkgg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33581">
              <a:off x="4818997" y="2036473"/>
              <a:ext cx="255549" cy="985228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5132695" y="1631224"/>
              <a:ext cx="1357005" cy="1380916"/>
              <a:chOff x="1386195" y="1644787"/>
              <a:chExt cx="1357005" cy="138091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386195" y="1644787"/>
                <a:ext cx="1357005" cy="1342816"/>
                <a:chOff x="1193801" y="3924301"/>
                <a:chExt cx="838349" cy="827999"/>
              </a:xfrm>
            </p:grpSpPr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1193801" y="3924301"/>
                  <a:ext cx="838349" cy="827999"/>
                </a:xfrm>
                <a:prstGeom prst="ellipse">
                  <a:avLst/>
                </a:prstGeom>
                <a:solidFill>
                  <a:srgbClr val="FBE6B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1386195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1699462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Block Arc 34"/>
              <p:cNvSpPr>
                <a:spLocks noChangeAspect="1"/>
              </p:cNvSpPr>
              <p:nvPr/>
            </p:nvSpPr>
            <p:spPr>
              <a:xfrm>
                <a:off x="1837230" y="2557704"/>
                <a:ext cx="465692" cy="467999"/>
              </a:xfrm>
              <a:prstGeom prst="blockArc">
                <a:avLst>
                  <a:gd name="adj1" fmla="val 12217617"/>
                  <a:gd name="adj2" fmla="val 20340379"/>
                  <a:gd name="adj3" fmla="val 6789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7" name="Picture 46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95" y="1270952"/>
              <a:ext cx="516773" cy="392748"/>
            </a:xfrm>
            <a:prstGeom prst="rect">
              <a:avLst/>
            </a:prstGeom>
          </p:spPr>
        </p:pic>
        <p:pic>
          <p:nvPicPr>
            <p:cNvPr id="48" name="Picture 47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539" y="1727200"/>
              <a:ext cx="516773" cy="392748"/>
            </a:xfrm>
            <a:prstGeom prst="rect">
              <a:avLst/>
            </a:prstGeom>
          </p:spPr>
        </p:pic>
        <p:pic>
          <p:nvPicPr>
            <p:cNvPr id="49" name="Picture 48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700" y="1653286"/>
              <a:ext cx="516773" cy="392748"/>
            </a:xfrm>
            <a:prstGeom prst="rect">
              <a:avLst/>
            </a:prstGeom>
          </p:spPr>
        </p:pic>
        <p:pic>
          <p:nvPicPr>
            <p:cNvPr id="52" name="Picture 51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8786" y="2327306"/>
              <a:ext cx="341828" cy="259790"/>
            </a:xfrm>
            <a:prstGeom prst="rect">
              <a:avLst/>
            </a:prstGeom>
          </p:spPr>
        </p:pic>
        <p:pic>
          <p:nvPicPr>
            <p:cNvPr id="53" name="Picture 52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550" y="1243934"/>
              <a:ext cx="310289" cy="235820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690987" y="1644787"/>
            <a:ext cx="1357005" cy="1380916"/>
            <a:chOff x="1436995" y="1644787"/>
            <a:chExt cx="1357005" cy="1380916"/>
          </a:xfrm>
        </p:grpSpPr>
        <p:grpSp>
          <p:nvGrpSpPr>
            <p:cNvPr id="32" name="Group 31"/>
            <p:cNvGrpSpPr/>
            <p:nvPr/>
          </p:nvGrpSpPr>
          <p:grpSpPr>
            <a:xfrm>
              <a:off x="1436995" y="1644787"/>
              <a:ext cx="1357005" cy="1380916"/>
              <a:chOff x="1386195" y="1644787"/>
              <a:chExt cx="1357005" cy="1380916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386195" y="1644787"/>
                <a:ext cx="1357005" cy="1342816"/>
                <a:chOff x="1193801" y="3924301"/>
                <a:chExt cx="838349" cy="827999"/>
              </a:xfrm>
            </p:grpSpPr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1193801" y="3924301"/>
                  <a:ext cx="838349" cy="827999"/>
                </a:xfrm>
                <a:prstGeom prst="ellipse">
                  <a:avLst/>
                </a:prstGeom>
                <a:solidFill>
                  <a:srgbClr val="FBE6B8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>
                  <a:off x="1386195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>
                  <a:off x="1699462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Block Arc 4"/>
              <p:cNvSpPr>
                <a:spLocks noChangeAspect="1"/>
              </p:cNvSpPr>
              <p:nvPr/>
            </p:nvSpPr>
            <p:spPr>
              <a:xfrm>
                <a:off x="1837230" y="2557704"/>
                <a:ext cx="465692" cy="467999"/>
              </a:xfrm>
              <a:prstGeom prst="blockArc">
                <a:avLst>
                  <a:gd name="adj1" fmla="val 12217617"/>
                  <a:gd name="adj2" fmla="val 20340379"/>
                  <a:gd name="adj3" fmla="val 6789"/>
                </a:avLst>
              </a:prstGeom>
              <a:solidFill>
                <a:schemeClr val="tx1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1800225" y="1822450"/>
              <a:ext cx="593725" cy="44450"/>
            </a:xfrm>
            <a:custGeom>
              <a:avLst/>
              <a:gdLst>
                <a:gd name="connsiteX0" fmla="*/ 0 w 593725"/>
                <a:gd name="connsiteY0" fmla="*/ 9525 h 44450"/>
                <a:gd name="connsiteX1" fmla="*/ 133350 w 593725"/>
                <a:gd name="connsiteY1" fmla="*/ 9525 h 44450"/>
                <a:gd name="connsiteX2" fmla="*/ 161925 w 593725"/>
                <a:gd name="connsiteY2" fmla="*/ 15875 h 44450"/>
                <a:gd name="connsiteX3" fmla="*/ 180975 w 593725"/>
                <a:gd name="connsiteY3" fmla="*/ 28575 h 44450"/>
                <a:gd name="connsiteX4" fmla="*/ 190500 w 593725"/>
                <a:gd name="connsiteY4" fmla="*/ 34925 h 44450"/>
                <a:gd name="connsiteX5" fmla="*/ 209550 w 593725"/>
                <a:gd name="connsiteY5" fmla="*/ 41275 h 44450"/>
                <a:gd name="connsiteX6" fmla="*/ 219075 w 593725"/>
                <a:gd name="connsiteY6" fmla="*/ 44450 h 44450"/>
                <a:gd name="connsiteX7" fmla="*/ 349250 w 593725"/>
                <a:gd name="connsiteY7" fmla="*/ 38100 h 44450"/>
                <a:gd name="connsiteX8" fmla="*/ 384175 w 593725"/>
                <a:gd name="connsiteY8" fmla="*/ 28575 h 44450"/>
                <a:gd name="connsiteX9" fmla="*/ 393700 w 593725"/>
                <a:gd name="connsiteY9" fmla="*/ 25400 h 44450"/>
                <a:gd name="connsiteX10" fmla="*/ 403225 w 593725"/>
                <a:gd name="connsiteY10" fmla="*/ 19050 h 44450"/>
                <a:gd name="connsiteX11" fmla="*/ 415925 w 593725"/>
                <a:gd name="connsiteY11" fmla="*/ 15875 h 44450"/>
                <a:gd name="connsiteX12" fmla="*/ 434975 w 593725"/>
                <a:gd name="connsiteY12" fmla="*/ 9525 h 44450"/>
                <a:gd name="connsiteX13" fmla="*/ 444500 w 593725"/>
                <a:gd name="connsiteY13" fmla="*/ 6350 h 44450"/>
                <a:gd name="connsiteX14" fmla="*/ 466725 w 593725"/>
                <a:gd name="connsiteY14" fmla="*/ 0 h 44450"/>
                <a:gd name="connsiteX15" fmla="*/ 571500 w 593725"/>
                <a:gd name="connsiteY15" fmla="*/ 3175 h 44450"/>
                <a:gd name="connsiteX16" fmla="*/ 581025 w 593725"/>
                <a:gd name="connsiteY16" fmla="*/ 9525 h 44450"/>
                <a:gd name="connsiteX17" fmla="*/ 593725 w 593725"/>
                <a:gd name="connsiteY17" fmla="*/ 12700 h 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725" h="44450">
                  <a:moveTo>
                    <a:pt x="0" y="9525"/>
                  </a:moveTo>
                  <a:cubicBezTo>
                    <a:pt x="66859" y="5811"/>
                    <a:pt x="58972" y="4395"/>
                    <a:pt x="133350" y="9525"/>
                  </a:cubicBezTo>
                  <a:cubicBezTo>
                    <a:pt x="138916" y="9909"/>
                    <a:pt x="155785" y="14340"/>
                    <a:pt x="161925" y="15875"/>
                  </a:cubicBezTo>
                  <a:lnTo>
                    <a:pt x="180975" y="28575"/>
                  </a:lnTo>
                  <a:cubicBezTo>
                    <a:pt x="184150" y="30692"/>
                    <a:pt x="186880" y="33718"/>
                    <a:pt x="190500" y="34925"/>
                  </a:cubicBezTo>
                  <a:lnTo>
                    <a:pt x="209550" y="41275"/>
                  </a:lnTo>
                  <a:lnTo>
                    <a:pt x="219075" y="44450"/>
                  </a:lnTo>
                  <a:cubicBezTo>
                    <a:pt x="267650" y="42932"/>
                    <a:pt x="304706" y="44463"/>
                    <a:pt x="349250" y="38100"/>
                  </a:cubicBezTo>
                  <a:cubicBezTo>
                    <a:pt x="364957" y="35856"/>
                    <a:pt x="368355" y="33848"/>
                    <a:pt x="384175" y="28575"/>
                  </a:cubicBezTo>
                  <a:cubicBezTo>
                    <a:pt x="387350" y="27517"/>
                    <a:pt x="390915" y="27256"/>
                    <a:pt x="393700" y="25400"/>
                  </a:cubicBezTo>
                  <a:cubicBezTo>
                    <a:pt x="396875" y="23283"/>
                    <a:pt x="399718" y="20553"/>
                    <a:pt x="403225" y="19050"/>
                  </a:cubicBezTo>
                  <a:cubicBezTo>
                    <a:pt x="407236" y="17331"/>
                    <a:pt x="411745" y="17129"/>
                    <a:pt x="415925" y="15875"/>
                  </a:cubicBezTo>
                  <a:cubicBezTo>
                    <a:pt x="422336" y="13952"/>
                    <a:pt x="428625" y="11642"/>
                    <a:pt x="434975" y="9525"/>
                  </a:cubicBezTo>
                  <a:cubicBezTo>
                    <a:pt x="438150" y="8467"/>
                    <a:pt x="441253" y="7162"/>
                    <a:pt x="444500" y="6350"/>
                  </a:cubicBezTo>
                  <a:cubicBezTo>
                    <a:pt x="460447" y="2363"/>
                    <a:pt x="453060" y="4555"/>
                    <a:pt x="466725" y="0"/>
                  </a:cubicBezTo>
                  <a:cubicBezTo>
                    <a:pt x="501650" y="1058"/>
                    <a:pt x="536680" y="273"/>
                    <a:pt x="571500" y="3175"/>
                  </a:cubicBezTo>
                  <a:cubicBezTo>
                    <a:pt x="575303" y="3492"/>
                    <a:pt x="577612" y="7818"/>
                    <a:pt x="581025" y="9525"/>
                  </a:cubicBezTo>
                  <a:cubicBezTo>
                    <a:pt x="588044" y="13035"/>
                    <a:pt x="588313" y="12700"/>
                    <a:pt x="593725" y="12700"/>
                  </a:cubicBezTo>
                </a:path>
              </a:pathLst>
            </a:cu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714501" y="1945006"/>
              <a:ext cx="810618" cy="45719"/>
            </a:xfrm>
            <a:custGeom>
              <a:avLst/>
              <a:gdLst>
                <a:gd name="connsiteX0" fmla="*/ 0 w 898525"/>
                <a:gd name="connsiteY0" fmla="*/ 28575 h 34925"/>
                <a:gd name="connsiteX1" fmla="*/ 50800 w 898525"/>
                <a:gd name="connsiteY1" fmla="*/ 12700 h 34925"/>
                <a:gd name="connsiteX2" fmla="*/ 73025 w 898525"/>
                <a:gd name="connsiteY2" fmla="*/ 3175 h 34925"/>
                <a:gd name="connsiteX3" fmla="*/ 92075 w 898525"/>
                <a:gd name="connsiteY3" fmla="*/ 0 h 34925"/>
                <a:gd name="connsiteX4" fmla="*/ 203200 w 898525"/>
                <a:gd name="connsiteY4" fmla="*/ 3175 h 34925"/>
                <a:gd name="connsiteX5" fmla="*/ 222250 w 898525"/>
                <a:gd name="connsiteY5" fmla="*/ 9525 h 34925"/>
                <a:gd name="connsiteX6" fmla="*/ 234950 w 898525"/>
                <a:gd name="connsiteY6" fmla="*/ 12700 h 34925"/>
                <a:gd name="connsiteX7" fmla="*/ 254000 w 898525"/>
                <a:gd name="connsiteY7" fmla="*/ 19050 h 34925"/>
                <a:gd name="connsiteX8" fmla="*/ 273050 w 898525"/>
                <a:gd name="connsiteY8" fmla="*/ 25400 h 34925"/>
                <a:gd name="connsiteX9" fmla="*/ 282575 w 898525"/>
                <a:gd name="connsiteY9" fmla="*/ 28575 h 34925"/>
                <a:gd name="connsiteX10" fmla="*/ 292100 w 898525"/>
                <a:gd name="connsiteY10" fmla="*/ 31750 h 34925"/>
                <a:gd name="connsiteX11" fmla="*/ 333375 w 898525"/>
                <a:gd name="connsiteY11" fmla="*/ 34925 h 34925"/>
                <a:gd name="connsiteX12" fmla="*/ 390525 w 898525"/>
                <a:gd name="connsiteY12" fmla="*/ 31750 h 34925"/>
                <a:gd name="connsiteX13" fmla="*/ 409575 w 898525"/>
                <a:gd name="connsiteY13" fmla="*/ 25400 h 34925"/>
                <a:gd name="connsiteX14" fmla="*/ 441325 w 898525"/>
                <a:gd name="connsiteY14" fmla="*/ 15875 h 34925"/>
                <a:gd name="connsiteX15" fmla="*/ 450850 w 898525"/>
                <a:gd name="connsiteY15" fmla="*/ 12700 h 34925"/>
                <a:gd name="connsiteX16" fmla="*/ 460375 w 898525"/>
                <a:gd name="connsiteY16" fmla="*/ 9525 h 34925"/>
                <a:gd name="connsiteX17" fmla="*/ 530225 w 898525"/>
                <a:gd name="connsiteY17" fmla="*/ 3175 h 34925"/>
                <a:gd name="connsiteX18" fmla="*/ 574675 w 898525"/>
                <a:gd name="connsiteY18" fmla="*/ 6350 h 34925"/>
                <a:gd name="connsiteX19" fmla="*/ 609600 w 898525"/>
                <a:gd name="connsiteY19" fmla="*/ 12700 h 34925"/>
                <a:gd name="connsiteX20" fmla="*/ 631825 w 898525"/>
                <a:gd name="connsiteY20" fmla="*/ 22225 h 34925"/>
                <a:gd name="connsiteX21" fmla="*/ 663575 w 898525"/>
                <a:gd name="connsiteY21" fmla="*/ 25400 h 34925"/>
                <a:gd name="connsiteX22" fmla="*/ 685800 w 898525"/>
                <a:gd name="connsiteY22" fmla="*/ 28575 h 34925"/>
                <a:gd name="connsiteX23" fmla="*/ 746125 w 898525"/>
                <a:gd name="connsiteY23" fmla="*/ 25400 h 34925"/>
                <a:gd name="connsiteX24" fmla="*/ 765175 w 898525"/>
                <a:gd name="connsiteY24" fmla="*/ 19050 h 34925"/>
                <a:gd name="connsiteX25" fmla="*/ 793750 w 898525"/>
                <a:gd name="connsiteY25" fmla="*/ 12700 h 34925"/>
                <a:gd name="connsiteX26" fmla="*/ 822325 w 898525"/>
                <a:gd name="connsiteY26" fmla="*/ 6350 h 34925"/>
                <a:gd name="connsiteX27" fmla="*/ 873125 w 898525"/>
                <a:gd name="connsiteY27" fmla="*/ 9525 h 34925"/>
                <a:gd name="connsiteX28" fmla="*/ 892175 w 898525"/>
                <a:gd name="connsiteY28" fmla="*/ 15875 h 34925"/>
                <a:gd name="connsiteX29" fmla="*/ 898525 w 898525"/>
                <a:gd name="connsiteY29" fmla="*/ 22225 h 3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98525" h="34925">
                  <a:moveTo>
                    <a:pt x="0" y="28575"/>
                  </a:moveTo>
                  <a:cubicBezTo>
                    <a:pt x="24854" y="23604"/>
                    <a:pt x="18076" y="25790"/>
                    <a:pt x="50800" y="12700"/>
                  </a:cubicBezTo>
                  <a:cubicBezTo>
                    <a:pt x="62933" y="7847"/>
                    <a:pt x="61527" y="5730"/>
                    <a:pt x="73025" y="3175"/>
                  </a:cubicBezTo>
                  <a:cubicBezTo>
                    <a:pt x="79309" y="1778"/>
                    <a:pt x="85725" y="1058"/>
                    <a:pt x="92075" y="0"/>
                  </a:cubicBezTo>
                  <a:cubicBezTo>
                    <a:pt x="129117" y="1058"/>
                    <a:pt x="166242" y="471"/>
                    <a:pt x="203200" y="3175"/>
                  </a:cubicBezTo>
                  <a:cubicBezTo>
                    <a:pt x="209876" y="3663"/>
                    <a:pt x="215756" y="7902"/>
                    <a:pt x="222250" y="9525"/>
                  </a:cubicBezTo>
                  <a:cubicBezTo>
                    <a:pt x="226483" y="10583"/>
                    <a:pt x="230770" y="11446"/>
                    <a:pt x="234950" y="12700"/>
                  </a:cubicBezTo>
                  <a:cubicBezTo>
                    <a:pt x="241361" y="14623"/>
                    <a:pt x="247650" y="16933"/>
                    <a:pt x="254000" y="19050"/>
                  </a:cubicBezTo>
                  <a:lnTo>
                    <a:pt x="273050" y="25400"/>
                  </a:lnTo>
                  <a:lnTo>
                    <a:pt x="282575" y="28575"/>
                  </a:lnTo>
                  <a:cubicBezTo>
                    <a:pt x="285750" y="29633"/>
                    <a:pt x="288763" y="31493"/>
                    <a:pt x="292100" y="31750"/>
                  </a:cubicBezTo>
                  <a:lnTo>
                    <a:pt x="333375" y="34925"/>
                  </a:lnTo>
                  <a:cubicBezTo>
                    <a:pt x="352425" y="33867"/>
                    <a:pt x="371593" y="34117"/>
                    <a:pt x="390525" y="31750"/>
                  </a:cubicBezTo>
                  <a:cubicBezTo>
                    <a:pt x="397167" y="30920"/>
                    <a:pt x="403081" y="27023"/>
                    <a:pt x="409575" y="25400"/>
                  </a:cubicBezTo>
                  <a:cubicBezTo>
                    <a:pt x="428769" y="20602"/>
                    <a:pt x="418135" y="23605"/>
                    <a:pt x="441325" y="15875"/>
                  </a:cubicBezTo>
                  <a:lnTo>
                    <a:pt x="450850" y="12700"/>
                  </a:lnTo>
                  <a:cubicBezTo>
                    <a:pt x="454025" y="11642"/>
                    <a:pt x="457054" y="9940"/>
                    <a:pt x="460375" y="9525"/>
                  </a:cubicBezTo>
                  <a:cubicBezTo>
                    <a:pt x="500515" y="4508"/>
                    <a:pt x="477264" y="6958"/>
                    <a:pt x="530225" y="3175"/>
                  </a:cubicBezTo>
                  <a:cubicBezTo>
                    <a:pt x="545042" y="4233"/>
                    <a:pt x="559894" y="4872"/>
                    <a:pt x="574675" y="6350"/>
                  </a:cubicBezTo>
                  <a:cubicBezTo>
                    <a:pt x="582799" y="7162"/>
                    <a:pt x="601033" y="10987"/>
                    <a:pt x="609600" y="12700"/>
                  </a:cubicBezTo>
                  <a:cubicBezTo>
                    <a:pt x="615016" y="15408"/>
                    <a:pt x="625077" y="21187"/>
                    <a:pt x="631825" y="22225"/>
                  </a:cubicBezTo>
                  <a:cubicBezTo>
                    <a:pt x="642337" y="23842"/>
                    <a:pt x="653012" y="24157"/>
                    <a:pt x="663575" y="25400"/>
                  </a:cubicBezTo>
                  <a:cubicBezTo>
                    <a:pt x="671007" y="26274"/>
                    <a:pt x="678392" y="27517"/>
                    <a:pt x="685800" y="28575"/>
                  </a:cubicBezTo>
                  <a:cubicBezTo>
                    <a:pt x="705908" y="27517"/>
                    <a:pt x="726132" y="27799"/>
                    <a:pt x="746125" y="25400"/>
                  </a:cubicBezTo>
                  <a:cubicBezTo>
                    <a:pt x="752771" y="24603"/>
                    <a:pt x="758764" y="20973"/>
                    <a:pt x="765175" y="19050"/>
                  </a:cubicBezTo>
                  <a:cubicBezTo>
                    <a:pt x="776237" y="15732"/>
                    <a:pt x="782097" y="15290"/>
                    <a:pt x="793750" y="12700"/>
                  </a:cubicBezTo>
                  <a:cubicBezTo>
                    <a:pt x="834105" y="3732"/>
                    <a:pt x="774445" y="15926"/>
                    <a:pt x="822325" y="6350"/>
                  </a:cubicBezTo>
                  <a:cubicBezTo>
                    <a:pt x="839258" y="7408"/>
                    <a:pt x="856314" y="7233"/>
                    <a:pt x="873125" y="9525"/>
                  </a:cubicBezTo>
                  <a:cubicBezTo>
                    <a:pt x="879757" y="10429"/>
                    <a:pt x="887442" y="11142"/>
                    <a:pt x="892175" y="15875"/>
                  </a:cubicBezTo>
                  <a:lnTo>
                    <a:pt x="898525" y="22225"/>
                  </a:lnTo>
                </a:path>
              </a:pathLst>
            </a:cu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755775" y="2462454"/>
              <a:ext cx="204185" cy="190500"/>
            </a:xfrm>
            <a:custGeom>
              <a:avLst/>
              <a:gdLst>
                <a:gd name="connsiteX0" fmla="*/ 120650 w 120650"/>
                <a:gd name="connsiteY0" fmla="*/ 0 h 82550"/>
                <a:gd name="connsiteX1" fmla="*/ 73025 w 120650"/>
                <a:gd name="connsiteY1" fmla="*/ 12700 h 82550"/>
                <a:gd name="connsiteX2" fmla="*/ 63500 w 120650"/>
                <a:gd name="connsiteY2" fmla="*/ 19050 h 82550"/>
                <a:gd name="connsiteX3" fmla="*/ 44450 w 120650"/>
                <a:gd name="connsiteY3" fmla="*/ 28575 h 82550"/>
                <a:gd name="connsiteX4" fmla="*/ 28575 w 120650"/>
                <a:gd name="connsiteY4" fmla="*/ 47625 h 82550"/>
                <a:gd name="connsiteX5" fmla="*/ 22225 w 120650"/>
                <a:gd name="connsiteY5" fmla="*/ 57150 h 82550"/>
                <a:gd name="connsiteX6" fmla="*/ 12700 w 120650"/>
                <a:gd name="connsiteY6" fmla="*/ 66675 h 82550"/>
                <a:gd name="connsiteX7" fmla="*/ 0 w 120650"/>
                <a:gd name="connsiteY7" fmla="*/ 8255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50" h="82550">
                  <a:moveTo>
                    <a:pt x="120650" y="0"/>
                  </a:moveTo>
                  <a:cubicBezTo>
                    <a:pt x="104775" y="4233"/>
                    <a:pt x="88612" y="7504"/>
                    <a:pt x="73025" y="12700"/>
                  </a:cubicBezTo>
                  <a:cubicBezTo>
                    <a:pt x="69405" y="13907"/>
                    <a:pt x="66913" y="17343"/>
                    <a:pt x="63500" y="19050"/>
                  </a:cubicBezTo>
                  <a:cubicBezTo>
                    <a:pt x="37210" y="32195"/>
                    <a:pt x="71747" y="10377"/>
                    <a:pt x="44450" y="28575"/>
                  </a:cubicBezTo>
                  <a:cubicBezTo>
                    <a:pt x="28684" y="52224"/>
                    <a:pt x="48947" y="23179"/>
                    <a:pt x="28575" y="47625"/>
                  </a:cubicBezTo>
                  <a:cubicBezTo>
                    <a:pt x="26132" y="50556"/>
                    <a:pt x="24668" y="54219"/>
                    <a:pt x="22225" y="57150"/>
                  </a:cubicBezTo>
                  <a:cubicBezTo>
                    <a:pt x="19350" y="60599"/>
                    <a:pt x="15575" y="63226"/>
                    <a:pt x="12700" y="66675"/>
                  </a:cubicBezTo>
                  <a:cubicBezTo>
                    <a:pt x="-7326" y="90706"/>
                    <a:pt x="18474" y="64076"/>
                    <a:pt x="0" y="82550"/>
                  </a:cubicBezTo>
                </a:path>
              </a:pathLst>
            </a:cu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44625" y="26289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1800225" y="2384425"/>
              <a:ext cx="120650" cy="53975"/>
            </a:xfrm>
            <a:prstGeom prst="line">
              <a:avLst/>
            </a:pr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/>
            <p:cNvSpPr/>
            <p:nvPr/>
          </p:nvSpPr>
          <p:spPr>
            <a:xfrm flipH="1">
              <a:off x="2257433" y="2462454"/>
              <a:ext cx="204185" cy="190500"/>
            </a:xfrm>
            <a:custGeom>
              <a:avLst/>
              <a:gdLst>
                <a:gd name="connsiteX0" fmla="*/ 120650 w 120650"/>
                <a:gd name="connsiteY0" fmla="*/ 0 h 82550"/>
                <a:gd name="connsiteX1" fmla="*/ 73025 w 120650"/>
                <a:gd name="connsiteY1" fmla="*/ 12700 h 82550"/>
                <a:gd name="connsiteX2" fmla="*/ 63500 w 120650"/>
                <a:gd name="connsiteY2" fmla="*/ 19050 h 82550"/>
                <a:gd name="connsiteX3" fmla="*/ 44450 w 120650"/>
                <a:gd name="connsiteY3" fmla="*/ 28575 h 82550"/>
                <a:gd name="connsiteX4" fmla="*/ 28575 w 120650"/>
                <a:gd name="connsiteY4" fmla="*/ 47625 h 82550"/>
                <a:gd name="connsiteX5" fmla="*/ 22225 w 120650"/>
                <a:gd name="connsiteY5" fmla="*/ 57150 h 82550"/>
                <a:gd name="connsiteX6" fmla="*/ 12700 w 120650"/>
                <a:gd name="connsiteY6" fmla="*/ 66675 h 82550"/>
                <a:gd name="connsiteX7" fmla="*/ 0 w 120650"/>
                <a:gd name="connsiteY7" fmla="*/ 8255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50" h="82550">
                  <a:moveTo>
                    <a:pt x="120650" y="0"/>
                  </a:moveTo>
                  <a:cubicBezTo>
                    <a:pt x="104775" y="4233"/>
                    <a:pt x="88612" y="7504"/>
                    <a:pt x="73025" y="12700"/>
                  </a:cubicBezTo>
                  <a:cubicBezTo>
                    <a:pt x="69405" y="13907"/>
                    <a:pt x="66913" y="17343"/>
                    <a:pt x="63500" y="19050"/>
                  </a:cubicBezTo>
                  <a:cubicBezTo>
                    <a:pt x="37210" y="32195"/>
                    <a:pt x="71747" y="10377"/>
                    <a:pt x="44450" y="28575"/>
                  </a:cubicBezTo>
                  <a:cubicBezTo>
                    <a:pt x="28684" y="52224"/>
                    <a:pt x="48947" y="23179"/>
                    <a:pt x="28575" y="47625"/>
                  </a:cubicBezTo>
                  <a:cubicBezTo>
                    <a:pt x="26132" y="50556"/>
                    <a:pt x="24668" y="54219"/>
                    <a:pt x="22225" y="57150"/>
                  </a:cubicBezTo>
                  <a:cubicBezTo>
                    <a:pt x="19350" y="60599"/>
                    <a:pt x="15575" y="63226"/>
                    <a:pt x="12700" y="66675"/>
                  </a:cubicBezTo>
                  <a:cubicBezTo>
                    <a:pt x="-7326" y="90706"/>
                    <a:pt x="18474" y="64076"/>
                    <a:pt x="0" y="82550"/>
                  </a:cubicBezTo>
                </a:path>
              </a:pathLst>
            </a:cu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2279658" y="2384425"/>
              <a:ext cx="120650" cy="53975"/>
            </a:xfrm>
            <a:prstGeom prst="line">
              <a:avLst/>
            </a:pr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5525405" y="4063403"/>
            <a:ext cx="1357005" cy="1380916"/>
            <a:chOff x="5151101" y="4005671"/>
            <a:chExt cx="1357005" cy="1380916"/>
          </a:xfrm>
        </p:grpSpPr>
        <p:grpSp>
          <p:nvGrpSpPr>
            <p:cNvPr id="71" name="Group 70"/>
            <p:cNvGrpSpPr/>
            <p:nvPr/>
          </p:nvGrpSpPr>
          <p:grpSpPr>
            <a:xfrm>
              <a:off x="5151101" y="4005671"/>
              <a:ext cx="1357005" cy="1380916"/>
              <a:chOff x="1386195" y="1644787"/>
              <a:chExt cx="1357005" cy="1380916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1386195" y="1644787"/>
                <a:ext cx="1357005" cy="1342816"/>
                <a:chOff x="1193801" y="3924301"/>
                <a:chExt cx="838349" cy="827999"/>
              </a:xfrm>
            </p:grpSpPr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>
                  <a:off x="1193801" y="3924301"/>
                  <a:ext cx="838349" cy="827999"/>
                </a:xfrm>
                <a:prstGeom prst="ellipse">
                  <a:avLst/>
                </a:prstGeom>
                <a:solidFill>
                  <a:srgbClr val="FBE6B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>
                  <a:spLocks noChangeAspect="1"/>
                </p:cNvSpPr>
                <p:nvPr/>
              </p:nvSpPr>
              <p:spPr>
                <a:xfrm>
                  <a:off x="1386195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>
                  <a:spLocks noChangeAspect="1"/>
                </p:cNvSpPr>
                <p:nvPr/>
              </p:nvSpPr>
              <p:spPr>
                <a:xfrm>
                  <a:off x="1699462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Block Arc 72"/>
              <p:cNvSpPr>
                <a:spLocks noChangeAspect="1"/>
              </p:cNvSpPr>
              <p:nvPr/>
            </p:nvSpPr>
            <p:spPr>
              <a:xfrm>
                <a:off x="1837230" y="2557704"/>
                <a:ext cx="465692" cy="467999"/>
              </a:xfrm>
              <a:prstGeom prst="blockArc">
                <a:avLst>
                  <a:gd name="adj1" fmla="val 12217617"/>
                  <a:gd name="adj2" fmla="val 20340379"/>
                  <a:gd name="adj3" fmla="val 6789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Rounded Rectangle 76"/>
            <p:cNvSpPr/>
            <p:nvPr/>
          </p:nvSpPr>
          <p:spPr>
            <a:xfrm>
              <a:off x="5689903" y="4686799"/>
              <a:ext cx="273986" cy="147667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29458" y="4704597"/>
              <a:ext cx="394566" cy="45719"/>
            </a:xfrm>
            <a:prstGeom prst="rect">
              <a:avLst/>
            </a:prstGeom>
            <a:solidFill>
              <a:schemeClr val="bg1">
                <a:lumMod val="75000"/>
                <a:alpha val="4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633703" y="4772337"/>
              <a:ext cx="394566" cy="45719"/>
            </a:xfrm>
            <a:prstGeom prst="rect">
              <a:avLst/>
            </a:prstGeom>
            <a:solidFill>
              <a:schemeClr val="bg1">
                <a:lumMod val="75000"/>
                <a:alpha val="4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56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539</Words>
  <Application>Microsoft Macintosh PowerPoint</Application>
  <PresentationFormat>On-screen Show (4:3)</PresentationFormat>
  <Paragraphs>185</Paragraphs>
  <Slides>56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Staying Safe in  the Sunshine</vt:lpstr>
      <vt:lpstr>PowerPoint Presentation</vt:lpstr>
      <vt:lpstr>Staying Safe in  the Sunshine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Causes &amp;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SunProtectionNow!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Sun Protection 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 &amp;  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 Protection  for Teenagers</dc:title>
  <dc:creator>Hannah Jean Mah</dc:creator>
  <cp:lastModifiedBy>X ZZ</cp:lastModifiedBy>
  <cp:revision>80</cp:revision>
  <dcterms:created xsi:type="dcterms:W3CDTF">2017-10-04T05:44:18Z</dcterms:created>
  <dcterms:modified xsi:type="dcterms:W3CDTF">2017-10-27T14:53:26Z</dcterms:modified>
</cp:coreProperties>
</file>